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3" r:id="rId8"/>
    <p:sldId id="262" r:id="rId9"/>
    <p:sldId id="261" r:id="rId10"/>
    <p:sldId id="266" r:id="rId11"/>
    <p:sldId id="267" r:id="rId12"/>
    <p:sldId id="268" r:id="rId13"/>
    <p:sldId id="273" r:id="rId14"/>
    <p:sldId id="327" r:id="rId15"/>
    <p:sldId id="270" r:id="rId16"/>
    <p:sldId id="271" r:id="rId17"/>
    <p:sldId id="272" r:id="rId18"/>
    <p:sldId id="335" r:id="rId19"/>
    <p:sldId id="274" r:id="rId20"/>
    <p:sldId id="275" r:id="rId21"/>
    <p:sldId id="276" r:id="rId22"/>
    <p:sldId id="282" r:id="rId23"/>
    <p:sldId id="283" r:id="rId24"/>
    <p:sldId id="284" r:id="rId25"/>
    <p:sldId id="329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8" r:id="rId38"/>
    <p:sldId id="299" r:id="rId39"/>
    <p:sldId id="297" r:id="rId40"/>
    <p:sldId id="300" r:id="rId41"/>
    <p:sldId id="334" r:id="rId42"/>
    <p:sldId id="301" r:id="rId43"/>
    <p:sldId id="302" r:id="rId44"/>
    <p:sldId id="330" r:id="rId45"/>
    <p:sldId id="304" r:id="rId46"/>
    <p:sldId id="332" r:id="rId47"/>
    <p:sldId id="305" r:id="rId48"/>
    <p:sldId id="306" r:id="rId49"/>
    <p:sldId id="307" r:id="rId50"/>
    <p:sldId id="326" r:id="rId51"/>
    <p:sldId id="308" r:id="rId52"/>
    <p:sldId id="309" r:id="rId53"/>
    <p:sldId id="310" r:id="rId54"/>
    <p:sldId id="311" r:id="rId55"/>
    <p:sldId id="314" r:id="rId56"/>
    <p:sldId id="277" r:id="rId57"/>
    <p:sldId id="315" r:id="rId58"/>
    <p:sldId id="280" r:id="rId59"/>
    <p:sldId id="281" r:id="rId60"/>
    <p:sldId id="313" r:id="rId61"/>
    <p:sldId id="312" r:id="rId62"/>
    <p:sldId id="316" r:id="rId63"/>
    <p:sldId id="317" r:id="rId64"/>
    <p:sldId id="319" r:id="rId65"/>
    <p:sldId id="321" r:id="rId66"/>
    <p:sldId id="320" r:id="rId67"/>
    <p:sldId id="322" r:id="rId68"/>
    <p:sldId id="323" r:id="rId69"/>
    <p:sldId id="324" r:id="rId70"/>
    <p:sldId id="325" r:id="rId71"/>
  </p:sldIdLst>
  <p:sldSz cx="9144000" cy="6858000" type="screen4x3"/>
  <p:notesSz cx="6858000" cy="9144000"/>
  <p:embeddedFontLst>
    <p:embeddedFont>
      <p:font typeface="Cabin" panose="020B0803050202020004" pitchFamily="34" charset="0"/>
      <p:regular r:id="rId72"/>
      <p:bold r:id="rId73"/>
      <p:italic r:id="rId74"/>
      <p:boldItalic r:id="rId75"/>
    </p:embeddedFont>
    <p:embeddedFont>
      <p:font typeface="Segoe UI" panose="020B0502040204020203" pitchFamily="34" charset="0"/>
      <p:regular r:id="rId76"/>
      <p:bold r:id="rId77"/>
      <p:italic r:id="rId78"/>
      <p:boldItalic r:id="rId7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4" autoAdjust="0"/>
    <p:restoredTop sz="94660"/>
  </p:normalViewPr>
  <p:slideViewPr>
    <p:cSldViewPr snapToGrid="0">
      <p:cViewPr varScale="1">
        <p:scale>
          <a:sx n="96" d="100"/>
          <a:sy n="96" d="100"/>
        </p:scale>
        <p:origin x="19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4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57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92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42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15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98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34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40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01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28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99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02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3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microsoft.com/office/2007/relationships/hdphoto" Target="../media/hdphoto4.wdp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microsoft.com/office/2007/relationships/hdphoto" Target="../media/hdphoto6.wdp"/><Relationship Id="rId10" Type="http://schemas.openxmlformats.org/officeDocument/2006/relationships/image" Target="../media/image55.emf"/><Relationship Id="rId4" Type="http://schemas.openxmlformats.org/officeDocument/2006/relationships/image" Target="../media/image52.png"/><Relationship Id="rId9" Type="http://schemas.microsoft.com/office/2007/relationships/hdphoto" Target="../media/hdphoto8.wdp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57.png"/><Relationship Id="rId7" Type="http://schemas.openxmlformats.org/officeDocument/2006/relationships/image" Target="../media/image64.png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63.png"/><Relationship Id="rId4" Type="http://schemas.microsoft.com/office/2007/relationships/hdphoto" Target="../media/hdphoto9.wdp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9144000" cy="2387600"/>
          </a:xfrm>
        </p:spPr>
        <p:txBody>
          <a:bodyPr>
            <a:noAutofit/>
          </a:bodyPr>
          <a:lstStyle/>
          <a:p>
            <a:r>
              <a:rPr lang="en-US" sz="4800" dirty="0"/>
              <a:t>A murine model of glucocorticoid myopathy alleviation using androgen therapy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Nicolae Lucian </a:t>
            </a:r>
            <a:r>
              <a:rPr lang="en-US" dirty="0" smtClean="0"/>
              <a:t>Sandor</a:t>
            </a:r>
          </a:p>
          <a:p>
            <a:r>
              <a:rPr lang="en-US" dirty="0" smtClean="0"/>
              <a:t>July </a:t>
            </a:r>
            <a:r>
              <a:rPr lang="en-US" dirty="0"/>
              <a:t>13th, 2015</a:t>
            </a:r>
          </a:p>
        </p:txBody>
      </p:sp>
    </p:spTree>
    <p:extLst>
      <p:ext uri="{BB962C8B-B14F-4D97-AF65-F5344CB8AC3E}">
        <p14:creationId xmlns:p14="http://schemas.microsoft.com/office/powerpoint/2010/main" val="173914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Glucocorticoids stimulate some fat deposits, confounding arm diameter measurements.</a:t>
            </a:r>
          </a:p>
          <a:p>
            <a:r>
              <a:rPr lang="en-US" dirty="0" smtClean="0"/>
              <a:t>Horses get hyperglycemia.</a:t>
            </a:r>
          </a:p>
          <a:p>
            <a:r>
              <a:rPr lang="en-US" dirty="0" smtClean="0"/>
              <a:t>Dogs get increased urinary nitrogen.</a:t>
            </a:r>
            <a:endParaRPr lang="en-US" dirty="0"/>
          </a:p>
          <a:p>
            <a:r>
              <a:rPr lang="en-US" dirty="0" smtClean="0"/>
              <a:t>Rats are a good model and have been well-studied.</a:t>
            </a:r>
          </a:p>
          <a:p>
            <a:r>
              <a:rPr lang="en-US" dirty="0" smtClean="0"/>
              <a:t>Mice are less studied.</a:t>
            </a:r>
          </a:p>
        </p:txBody>
      </p:sp>
    </p:spTree>
    <p:extLst>
      <p:ext uri="{BB962C8B-B14F-4D97-AF65-F5344CB8AC3E}">
        <p14:creationId xmlns:p14="http://schemas.microsoft.com/office/powerpoint/2010/main" val="360380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Rats respond to glucocorticoids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22" y="1686603"/>
            <a:ext cx="7555555" cy="23741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64" y="4060723"/>
            <a:ext cx="7556685" cy="21639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211669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Hatched bars represent seven-day 10 mg/kg cortisone on adult male rats (Goldberg, JBC, 1969).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Pair-feeding does not change findings.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447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Mice respond to glucocorticoids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341" y="2007325"/>
            <a:ext cx="2981072" cy="3383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" y="2007325"/>
            <a:ext cx="3164500" cy="3383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605" y="2007325"/>
            <a:ext cx="2877366" cy="33832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65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Hatched bars for ten-day 5 mg/kg dexamethasone on male mice</a:t>
            </a:r>
          </a:p>
          <a:p>
            <a:pPr algn="r"/>
            <a:r>
              <a:rPr lang="en-US" dirty="0" smtClean="0"/>
              <a:t>(</a:t>
            </a:r>
            <a:r>
              <a:rPr lang="en-US" dirty="0" err="1" smtClean="0"/>
              <a:t>Agbenyega</a:t>
            </a:r>
            <a:r>
              <a:rPr lang="en-US" dirty="0" smtClean="0"/>
              <a:t> et al., Comp </a:t>
            </a:r>
            <a:r>
              <a:rPr lang="en-US" dirty="0" err="1" smtClean="0"/>
              <a:t>Physiol</a:t>
            </a:r>
            <a:r>
              <a:rPr lang="en-US" dirty="0" smtClean="0"/>
              <a:t>, 1992).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51288" y="5453912"/>
            <a:ext cx="834331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Soleus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55870" y="5453912"/>
            <a:ext cx="1741880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Gastrocnemius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924728" y="5453912"/>
            <a:ext cx="2363056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Extensor </a:t>
            </a:r>
            <a:r>
              <a:rPr lang="en-US" dirty="0" err="1" smtClean="0"/>
              <a:t>digitorum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8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 muscles are protected by testosterone co-administration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195209" y="1690689"/>
            <a:ext cx="4833449" cy="3905671"/>
            <a:chOff x="-195208" y="2250040"/>
            <a:chExt cx="4833449" cy="39056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522" y="2250040"/>
              <a:ext cx="3600145" cy="325934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-195208" y="5509380"/>
              <a:ext cx="483344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Ten-day dexamethasone</a:t>
              </a:r>
            </a:p>
            <a:p>
              <a:pPr algn="r"/>
              <a:r>
                <a:rPr lang="en-US" dirty="0" smtClean="0"/>
                <a:t> ±</a:t>
              </a:r>
              <a:r>
                <a:rPr lang="en-US" dirty="0"/>
                <a:t> </a:t>
              </a:r>
              <a:r>
                <a:rPr lang="en-US" dirty="0" smtClean="0"/>
                <a:t>5 </a:t>
              </a:r>
              <a:r>
                <a:rPr lang="en-US" dirty="0"/>
                <a:t>mg/kg</a:t>
              </a:r>
              <a:r>
                <a:rPr lang="en-US" dirty="0" smtClean="0"/>
                <a:t> testosterone (Yin, J Trauma, 2009).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2753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 muscles are protected by testosterone co-administration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136157" y="1690689"/>
            <a:ext cx="4833449" cy="3905671"/>
            <a:chOff x="-195208" y="2250040"/>
            <a:chExt cx="4833449" cy="39056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522" y="2250040"/>
              <a:ext cx="3600145" cy="325934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-195208" y="5509380"/>
              <a:ext cx="483344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Ten-day dexamethasone</a:t>
              </a:r>
            </a:p>
            <a:p>
              <a:pPr algn="r"/>
              <a:r>
                <a:rPr lang="en-US" dirty="0" smtClean="0"/>
                <a:t> ±</a:t>
              </a:r>
              <a:r>
                <a:rPr lang="en-US" dirty="0"/>
                <a:t> </a:t>
              </a:r>
              <a:r>
                <a:rPr lang="en-US" dirty="0" smtClean="0"/>
                <a:t>5 </a:t>
              </a:r>
              <a:r>
                <a:rPr lang="en-US" dirty="0"/>
                <a:t>mg/kg</a:t>
              </a:r>
              <a:r>
                <a:rPr lang="en-US" dirty="0" smtClean="0"/>
                <a:t> testosterone (Yin, J Trauma, 2009).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647327" y="1994796"/>
            <a:ext cx="5496674" cy="4863204"/>
            <a:chOff x="3647327" y="1994796"/>
            <a:chExt cx="5496674" cy="486320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292" y="3143892"/>
              <a:ext cx="4446708" cy="3184989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647327" y="6211669"/>
              <a:ext cx="549667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Eight-day dexamethasone</a:t>
              </a:r>
            </a:p>
            <a:p>
              <a:pPr algn="r"/>
              <a:r>
                <a:rPr lang="en-US" dirty="0" smtClean="0"/>
                <a:t> ± 25 mg/kg testosterone (Jones, Endocrinology, 2010).</a:t>
              </a:r>
              <a:endParaRPr lang="en-US" dirty="0"/>
            </a:p>
          </p:txBody>
        </p:sp>
        <p:sp>
          <p:nvSpPr>
            <p:cNvPr id="9" name="Title 1"/>
            <p:cNvSpPr txBox="1">
              <a:spLocks/>
            </p:cNvSpPr>
            <p:nvPr/>
          </p:nvSpPr>
          <p:spPr>
            <a:xfrm>
              <a:off x="5364484" y="1994796"/>
              <a:ext cx="3574033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 smtClean="0"/>
                <a:t>... Or are they?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352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mice.</a:t>
            </a:r>
          </a:p>
        </p:txBody>
      </p:sp>
    </p:spTree>
    <p:extLst>
      <p:ext uri="{BB962C8B-B14F-4D97-AF65-F5344CB8AC3E}">
        <p14:creationId xmlns:p14="http://schemas.microsoft.com/office/powerpoint/2010/main" val="81694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vivo test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494844" y="3532341"/>
            <a:ext cx="6445327" cy="212301"/>
            <a:chOff x="614" y="1118"/>
            <a:chExt cx="2702" cy="89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614" y="1170"/>
              <a:ext cx="2702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828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1089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612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873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2135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397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657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1350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6306179" y="3727943"/>
            <a:ext cx="1641149" cy="333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>
                <a:latin typeface="+mn-lt"/>
              </a:rPr>
              <a:t>Time (days)</a:t>
            </a:r>
          </a:p>
        </p:txBody>
      </p:sp>
      <p:grpSp>
        <p:nvGrpSpPr>
          <p:cNvPr id="15" name="Group 12"/>
          <p:cNvGrpSpPr>
            <a:grpSpLocks/>
          </p:cNvGrpSpPr>
          <p:nvPr/>
        </p:nvGrpSpPr>
        <p:grpSpPr bwMode="auto">
          <a:xfrm>
            <a:off x="533400" y="2888285"/>
            <a:ext cx="920761" cy="462766"/>
            <a:chOff x="179" y="848"/>
            <a:chExt cx="386" cy="194"/>
          </a:xfrm>
        </p:grpSpPr>
        <p:sp>
          <p:nvSpPr>
            <p:cNvPr id="16" name="Freeform 13"/>
            <p:cNvSpPr>
              <a:spLocks noChangeArrowheads="1"/>
            </p:cNvSpPr>
            <p:nvPr/>
          </p:nvSpPr>
          <p:spPr bwMode="auto">
            <a:xfrm>
              <a:off x="179" y="848"/>
              <a:ext cx="384" cy="192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 noChangeArrowheads="1"/>
            </p:cNvSpPr>
            <p:nvPr/>
          </p:nvSpPr>
          <p:spPr bwMode="auto">
            <a:xfrm>
              <a:off x="182" y="850"/>
              <a:ext cx="381" cy="192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 noChangeArrowheads="1"/>
            </p:cNvSpPr>
            <p:nvPr/>
          </p:nvSpPr>
          <p:spPr bwMode="auto">
            <a:xfrm>
              <a:off x="182" y="852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 noChangeArrowheads="1"/>
            </p:cNvSpPr>
            <p:nvPr/>
          </p:nvSpPr>
          <p:spPr bwMode="auto">
            <a:xfrm>
              <a:off x="182" y="852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 noChangeArrowheads="1"/>
            </p:cNvSpPr>
            <p:nvPr/>
          </p:nvSpPr>
          <p:spPr bwMode="auto">
            <a:xfrm>
              <a:off x="182" y="852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 noChangeArrowheads="1"/>
            </p:cNvSpPr>
            <p:nvPr/>
          </p:nvSpPr>
          <p:spPr bwMode="auto">
            <a:xfrm>
              <a:off x="182" y="850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 noChangeArrowheads="1"/>
            </p:cNvSpPr>
            <p:nvPr/>
          </p:nvSpPr>
          <p:spPr bwMode="auto">
            <a:xfrm>
              <a:off x="186" y="854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3" name="Group 20"/>
          <p:cNvGrpSpPr>
            <a:grpSpLocks/>
          </p:cNvGrpSpPr>
          <p:nvPr/>
        </p:nvGrpSpPr>
        <p:grpSpPr bwMode="auto">
          <a:xfrm>
            <a:off x="533400" y="3904462"/>
            <a:ext cx="920761" cy="462766"/>
            <a:chOff x="179" y="1274"/>
            <a:chExt cx="386" cy="194"/>
          </a:xfrm>
        </p:grpSpPr>
        <p:sp>
          <p:nvSpPr>
            <p:cNvPr id="24" name="Freeform 21"/>
            <p:cNvSpPr>
              <a:spLocks noChangeArrowheads="1"/>
            </p:cNvSpPr>
            <p:nvPr/>
          </p:nvSpPr>
          <p:spPr bwMode="auto">
            <a:xfrm>
              <a:off x="179" y="1274"/>
              <a:ext cx="384" cy="192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 noChangeArrowheads="1"/>
            </p:cNvSpPr>
            <p:nvPr/>
          </p:nvSpPr>
          <p:spPr bwMode="auto">
            <a:xfrm>
              <a:off x="182" y="1276"/>
              <a:ext cx="381" cy="192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 noChangeArrowheads="1"/>
            </p:cNvSpPr>
            <p:nvPr/>
          </p:nvSpPr>
          <p:spPr bwMode="auto">
            <a:xfrm>
              <a:off x="182" y="1278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24"/>
            <p:cNvSpPr>
              <a:spLocks noChangeArrowheads="1"/>
            </p:cNvSpPr>
            <p:nvPr/>
          </p:nvSpPr>
          <p:spPr bwMode="auto">
            <a:xfrm>
              <a:off x="182" y="1278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 noChangeArrowheads="1"/>
            </p:cNvSpPr>
            <p:nvPr/>
          </p:nvSpPr>
          <p:spPr bwMode="auto">
            <a:xfrm>
              <a:off x="182" y="1278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 noChangeArrowheads="1"/>
            </p:cNvSpPr>
            <p:nvPr/>
          </p:nvSpPr>
          <p:spPr bwMode="auto">
            <a:xfrm>
              <a:off x="182" y="1278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 noChangeArrowheads="1"/>
            </p:cNvSpPr>
            <p:nvPr/>
          </p:nvSpPr>
          <p:spPr bwMode="auto">
            <a:xfrm>
              <a:off x="186" y="1279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1" name="Group 28"/>
          <p:cNvGrpSpPr>
            <a:grpSpLocks/>
          </p:cNvGrpSpPr>
          <p:nvPr/>
        </p:nvGrpSpPr>
        <p:grpSpPr bwMode="auto">
          <a:xfrm>
            <a:off x="533400" y="3396375"/>
            <a:ext cx="920761" cy="462766"/>
            <a:chOff x="179" y="1061"/>
            <a:chExt cx="386" cy="194"/>
          </a:xfrm>
        </p:grpSpPr>
        <p:sp>
          <p:nvSpPr>
            <p:cNvPr id="32" name="Freeform 29"/>
            <p:cNvSpPr>
              <a:spLocks noChangeArrowheads="1"/>
            </p:cNvSpPr>
            <p:nvPr/>
          </p:nvSpPr>
          <p:spPr bwMode="auto">
            <a:xfrm>
              <a:off x="179" y="1061"/>
              <a:ext cx="384" cy="193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30"/>
            <p:cNvSpPr>
              <a:spLocks noChangeArrowheads="1"/>
            </p:cNvSpPr>
            <p:nvPr/>
          </p:nvSpPr>
          <p:spPr bwMode="auto">
            <a:xfrm>
              <a:off x="182" y="1063"/>
              <a:ext cx="381" cy="193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 noChangeArrowheads="1"/>
            </p:cNvSpPr>
            <p:nvPr/>
          </p:nvSpPr>
          <p:spPr bwMode="auto">
            <a:xfrm>
              <a:off x="182" y="1065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32"/>
            <p:cNvSpPr>
              <a:spLocks noChangeArrowheads="1"/>
            </p:cNvSpPr>
            <p:nvPr/>
          </p:nvSpPr>
          <p:spPr bwMode="auto">
            <a:xfrm>
              <a:off x="182" y="1065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 noChangeArrowheads="1"/>
            </p:cNvSpPr>
            <p:nvPr/>
          </p:nvSpPr>
          <p:spPr bwMode="auto">
            <a:xfrm>
              <a:off x="182" y="1065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34"/>
            <p:cNvSpPr>
              <a:spLocks noChangeArrowheads="1"/>
            </p:cNvSpPr>
            <p:nvPr/>
          </p:nvSpPr>
          <p:spPr bwMode="auto">
            <a:xfrm>
              <a:off x="182" y="1063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35"/>
            <p:cNvSpPr>
              <a:spLocks noChangeArrowheads="1"/>
            </p:cNvSpPr>
            <p:nvPr/>
          </p:nvSpPr>
          <p:spPr bwMode="auto">
            <a:xfrm>
              <a:off x="186" y="1066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1819258" y="3859140"/>
            <a:ext cx="4735003" cy="512858"/>
            <a:chOff x="1819258" y="3859140"/>
            <a:chExt cx="4735003" cy="512858"/>
          </a:xfrm>
        </p:grpSpPr>
        <p:grpSp>
          <p:nvGrpSpPr>
            <p:cNvPr id="61" name="Group 58"/>
            <p:cNvGrpSpPr>
              <a:grpSpLocks/>
            </p:cNvGrpSpPr>
            <p:nvPr/>
          </p:nvGrpSpPr>
          <p:grpSpPr bwMode="auto">
            <a:xfrm>
              <a:off x="6172598" y="3859140"/>
              <a:ext cx="381663" cy="512858"/>
              <a:chOff x="2575" y="1255"/>
              <a:chExt cx="160" cy="215"/>
            </a:xfrm>
          </p:grpSpPr>
          <p:sp>
            <p:nvSpPr>
              <p:cNvPr id="62" name="Freeform 59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Freeform 60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Freeform 61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Freeform 62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Freeform 63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7" name="Group 64"/>
            <p:cNvGrpSpPr>
              <a:grpSpLocks/>
            </p:cNvGrpSpPr>
            <p:nvPr/>
          </p:nvGrpSpPr>
          <p:grpSpPr bwMode="auto">
            <a:xfrm>
              <a:off x="5550010" y="3859140"/>
              <a:ext cx="381663" cy="512858"/>
              <a:chOff x="2314" y="1255"/>
              <a:chExt cx="160" cy="215"/>
            </a:xfrm>
          </p:grpSpPr>
          <p:sp>
            <p:nvSpPr>
              <p:cNvPr id="68" name="Freeform 65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Freeform 66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Freeform 67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Freeform 68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Freeform 69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3" name="Group 70"/>
            <p:cNvGrpSpPr>
              <a:grpSpLocks/>
            </p:cNvGrpSpPr>
            <p:nvPr/>
          </p:nvGrpSpPr>
          <p:grpSpPr bwMode="auto">
            <a:xfrm>
              <a:off x="4927423" y="3859140"/>
              <a:ext cx="381663" cy="512858"/>
              <a:chOff x="2053" y="1255"/>
              <a:chExt cx="160" cy="215"/>
            </a:xfrm>
          </p:grpSpPr>
          <p:sp>
            <p:nvSpPr>
              <p:cNvPr id="74" name="Freeform 71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Freeform 72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Freeform 73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Freeform 74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Freeform 75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9" name="Group 76"/>
            <p:cNvGrpSpPr>
              <a:grpSpLocks/>
            </p:cNvGrpSpPr>
            <p:nvPr/>
          </p:nvGrpSpPr>
          <p:grpSpPr bwMode="auto">
            <a:xfrm>
              <a:off x="4304835" y="3859140"/>
              <a:ext cx="381663" cy="512858"/>
              <a:chOff x="1792" y="1255"/>
              <a:chExt cx="160" cy="215"/>
            </a:xfrm>
          </p:grpSpPr>
          <p:sp>
            <p:nvSpPr>
              <p:cNvPr id="80" name="Freeform 77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Freeform 78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Freeform 79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Freeform 80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Freeform 81"/>
              <p:cNvSpPr>
                <a:spLocks noChangeArrowheads="1"/>
              </p:cNvSpPr>
              <p:nvPr/>
            </p:nvSpPr>
            <p:spPr bwMode="auto">
              <a:xfrm>
                <a:off x="1794" y="1255"/>
                <a:ext cx="158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5" name="Group 82"/>
            <p:cNvGrpSpPr>
              <a:grpSpLocks/>
            </p:cNvGrpSpPr>
            <p:nvPr/>
          </p:nvGrpSpPr>
          <p:grpSpPr bwMode="auto">
            <a:xfrm>
              <a:off x="3684634" y="3859140"/>
              <a:ext cx="381663" cy="512858"/>
              <a:chOff x="1532" y="1255"/>
              <a:chExt cx="160" cy="215"/>
            </a:xfrm>
          </p:grpSpPr>
          <p:sp>
            <p:nvSpPr>
              <p:cNvPr id="86" name="Freeform 83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Freeform 84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Freeform 85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Freeform 86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Freeform 87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1" name="Group 88"/>
            <p:cNvGrpSpPr>
              <a:grpSpLocks/>
            </p:cNvGrpSpPr>
            <p:nvPr/>
          </p:nvGrpSpPr>
          <p:grpSpPr bwMode="auto">
            <a:xfrm>
              <a:off x="3059661" y="3859140"/>
              <a:ext cx="381663" cy="512858"/>
              <a:chOff x="1270" y="1255"/>
              <a:chExt cx="160" cy="215"/>
            </a:xfrm>
          </p:grpSpPr>
          <p:sp>
            <p:nvSpPr>
              <p:cNvPr id="92" name="Freeform 89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Freeform 90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Freeform 91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Freeform 92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Freeform 93"/>
              <p:cNvSpPr>
                <a:spLocks noChangeArrowheads="1"/>
              </p:cNvSpPr>
              <p:nvPr/>
            </p:nvSpPr>
            <p:spPr bwMode="auto">
              <a:xfrm>
                <a:off x="1272" y="1255"/>
                <a:ext cx="159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7" name="Group 94"/>
            <p:cNvGrpSpPr>
              <a:grpSpLocks/>
            </p:cNvGrpSpPr>
            <p:nvPr/>
          </p:nvGrpSpPr>
          <p:grpSpPr bwMode="auto">
            <a:xfrm>
              <a:off x="2439459" y="3859140"/>
              <a:ext cx="381663" cy="512858"/>
              <a:chOff x="1010" y="1255"/>
              <a:chExt cx="160" cy="215"/>
            </a:xfrm>
          </p:grpSpPr>
          <p:sp>
            <p:nvSpPr>
              <p:cNvPr id="98" name="Freeform 95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Freeform 96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Freeform 97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Freeform 98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Freeform 99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3" name="Group 100"/>
            <p:cNvGrpSpPr>
              <a:grpSpLocks/>
            </p:cNvGrpSpPr>
            <p:nvPr/>
          </p:nvGrpSpPr>
          <p:grpSpPr bwMode="auto">
            <a:xfrm>
              <a:off x="1819258" y="3859140"/>
              <a:ext cx="381663" cy="512858"/>
              <a:chOff x="750" y="1255"/>
              <a:chExt cx="160" cy="215"/>
            </a:xfrm>
          </p:grpSpPr>
          <p:sp>
            <p:nvSpPr>
              <p:cNvPr id="104" name="Freeform 101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Freeform 102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Freeform 103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Freeform 104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Freeform 105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15" name="Group 114"/>
          <p:cNvGrpSpPr/>
          <p:nvPr/>
        </p:nvGrpSpPr>
        <p:grpSpPr>
          <a:xfrm>
            <a:off x="6423063" y="2377812"/>
            <a:ext cx="2263737" cy="1118749"/>
            <a:chOff x="6423063" y="2377812"/>
            <a:chExt cx="2263737" cy="1118749"/>
          </a:xfrm>
        </p:grpSpPr>
        <p:sp>
          <p:nvSpPr>
            <p:cNvPr id="110" name="Rectangle 107"/>
            <p:cNvSpPr>
              <a:spLocks noChangeArrowheads="1"/>
            </p:cNvSpPr>
            <p:nvPr/>
          </p:nvSpPr>
          <p:spPr bwMode="auto">
            <a:xfrm>
              <a:off x="6473157" y="2377812"/>
              <a:ext cx="2213643" cy="1066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Tissue collection</a:t>
              </a:r>
            </a:p>
          </p:txBody>
        </p:sp>
        <p:sp>
          <p:nvSpPr>
            <p:cNvPr id="111" name="Line 108"/>
            <p:cNvSpPr>
              <a:spLocks noChangeShapeType="1"/>
            </p:cNvSpPr>
            <p:nvPr/>
          </p:nvSpPr>
          <p:spPr bwMode="auto">
            <a:xfrm>
              <a:off x="6423063" y="2425520"/>
              <a:ext cx="4771" cy="107104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616500" y="2086794"/>
            <a:ext cx="4656284" cy="1352518"/>
            <a:chOff x="1616500" y="2086794"/>
            <a:chExt cx="4656284" cy="1352518"/>
          </a:xfrm>
        </p:grpSpPr>
        <p:grpSp>
          <p:nvGrpSpPr>
            <p:cNvPr id="39" name="Group 36"/>
            <p:cNvGrpSpPr>
              <a:grpSpLocks/>
            </p:cNvGrpSpPr>
            <p:nvPr/>
          </p:nvGrpSpPr>
          <p:grpSpPr bwMode="auto">
            <a:xfrm>
              <a:off x="2022017" y="2745162"/>
              <a:ext cx="4250767" cy="694150"/>
              <a:chOff x="835" y="788"/>
              <a:chExt cx="1782" cy="291"/>
            </a:xfrm>
          </p:grpSpPr>
          <p:grpSp>
            <p:nvGrpSpPr>
              <p:cNvPr id="40" name="Group 37"/>
              <p:cNvGrpSpPr>
                <a:grpSpLocks/>
              </p:cNvGrpSpPr>
              <p:nvPr/>
            </p:nvGrpSpPr>
            <p:grpSpPr bwMode="auto">
              <a:xfrm>
                <a:off x="835" y="788"/>
                <a:ext cx="214" cy="291"/>
                <a:chOff x="835" y="788"/>
                <a:chExt cx="214" cy="291"/>
              </a:xfrm>
            </p:grpSpPr>
            <p:sp>
              <p:nvSpPr>
                <p:cNvPr id="59" name="Freeform 38"/>
                <p:cNvSpPr>
                  <a:spLocks noChangeArrowheads="1"/>
                </p:cNvSpPr>
                <p:nvPr/>
              </p:nvSpPr>
              <p:spPr bwMode="auto">
                <a:xfrm>
                  <a:off x="835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Freeform 39"/>
                <p:cNvSpPr>
                  <a:spLocks noChangeArrowheads="1"/>
                </p:cNvSpPr>
                <p:nvPr/>
              </p:nvSpPr>
              <p:spPr bwMode="auto">
                <a:xfrm>
                  <a:off x="835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1" name="Group 40"/>
              <p:cNvGrpSpPr>
                <a:grpSpLocks/>
              </p:cNvGrpSpPr>
              <p:nvPr/>
            </p:nvGrpSpPr>
            <p:grpSpPr bwMode="auto">
              <a:xfrm>
                <a:off x="1620" y="788"/>
                <a:ext cx="214" cy="291"/>
                <a:chOff x="1620" y="788"/>
                <a:chExt cx="214" cy="291"/>
              </a:xfrm>
            </p:grpSpPr>
            <p:sp>
              <p:nvSpPr>
                <p:cNvPr id="57" name="Freeform 41"/>
                <p:cNvSpPr>
                  <a:spLocks noChangeArrowheads="1"/>
                </p:cNvSpPr>
                <p:nvPr/>
              </p:nvSpPr>
              <p:spPr bwMode="auto">
                <a:xfrm>
                  <a:off x="1620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" name="Freeform 42"/>
                <p:cNvSpPr>
                  <a:spLocks noChangeArrowheads="1"/>
                </p:cNvSpPr>
                <p:nvPr/>
              </p:nvSpPr>
              <p:spPr bwMode="auto">
                <a:xfrm>
                  <a:off x="1620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2" name="Group 43"/>
              <p:cNvGrpSpPr>
                <a:grpSpLocks/>
              </p:cNvGrpSpPr>
              <p:nvPr/>
            </p:nvGrpSpPr>
            <p:grpSpPr bwMode="auto">
              <a:xfrm>
                <a:off x="1882" y="788"/>
                <a:ext cx="214" cy="291"/>
                <a:chOff x="1882" y="788"/>
                <a:chExt cx="214" cy="291"/>
              </a:xfrm>
            </p:grpSpPr>
            <p:sp>
              <p:nvSpPr>
                <p:cNvPr id="55" name="Freeform 44"/>
                <p:cNvSpPr>
                  <a:spLocks noChangeArrowheads="1"/>
                </p:cNvSpPr>
                <p:nvPr/>
              </p:nvSpPr>
              <p:spPr bwMode="auto">
                <a:xfrm>
                  <a:off x="1882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Freeform 45"/>
                <p:cNvSpPr>
                  <a:spLocks noChangeArrowheads="1"/>
                </p:cNvSpPr>
                <p:nvPr/>
              </p:nvSpPr>
              <p:spPr bwMode="auto">
                <a:xfrm>
                  <a:off x="1882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46"/>
              <p:cNvGrpSpPr>
                <a:grpSpLocks/>
              </p:cNvGrpSpPr>
              <p:nvPr/>
            </p:nvGrpSpPr>
            <p:grpSpPr bwMode="auto">
              <a:xfrm>
                <a:off x="2143" y="788"/>
                <a:ext cx="214" cy="291"/>
                <a:chOff x="2143" y="788"/>
                <a:chExt cx="214" cy="291"/>
              </a:xfrm>
            </p:grpSpPr>
            <p:sp>
              <p:nvSpPr>
                <p:cNvPr id="53" name="Freeform 47"/>
                <p:cNvSpPr>
                  <a:spLocks noChangeArrowheads="1"/>
                </p:cNvSpPr>
                <p:nvPr/>
              </p:nvSpPr>
              <p:spPr bwMode="auto">
                <a:xfrm>
                  <a:off x="214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Freeform 48"/>
                <p:cNvSpPr>
                  <a:spLocks noChangeArrowheads="1"/>
                </p:cNvSpPr>
                <p:nvPr/>
              </p:nvSpPr>
              <p:spPr bwMode="auto">
                <a:xfrm>
                  <a:off x="214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4" name="Group 49"/>
              <p:cNvGrpSpPr>
                <a:grpSpLocks/>
              </p:cNvGrpSpPr>
              <p:nvPr/>
            </p:nvGrpSpPr>
            <p:grpSpPr bwMode="auto">
              <a:xfrm>
                <a:off x="2403" y="788"/>
                <a:ext cx="214" cy="291"/>
                <a:chOff x="2403" y="788"/>
                <a:chExt cx="214" cy="291"/>
              </a:xfrm>
            </p:grpSpPr>
            <p:sp>
              <p:nvSpPr>
                <p:cNvPr id="51" name="Freeform 50"/>
                <p:cNvSpPr>
                  <a:spLocks noChangeArrowheads="1"/>
                </p:cNvSpPr>
                <p:nvPr/>
              </p:nvSpPr>
              <p:spPr bwMode="auto">
                <a:xfrm>
                  <a:off x="240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Freeform 51"/>
                <p:cNvSpPr>
                  <a:spLocks noChangeArrowheads="1"/>
                </p:cNvSpPr>
                <p:nvPr/>
              </p:nvSpPr>
              <p:spPr bwMode="auto">
                <a:xfrm>
                  <a:off x="240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5" name="Group 52"/>
              <p:cNvGrpSpPr>
                <a:grpSpLocks/>
              </p:cNvGrpSpPr>
              <p:nvPr/>
            </p:nvGrpSpPr>
            <p:grpSpPr bwMode="auto">
              <a:xfrm>
                <a:off x="1097" y="788"/>
                <a:ext cx="214" cy="291"/>
                <a:chOff x="1097" y="788"/>
                <a:chExt cx="214" cy="291"/>
              </a:xfrm>
            </p:grpSpPr>
            <p:sp>
              <p:nvSpPr>
                <p:cNvPr id="49" name="Freeform 53"/>
                <p:cNvSpPr>
                  <a:spLocks noChangeArrowheads="1"/>
                </p:cNvSpPr>
                <p:nvPr/>
              </p:nvSpPr>
              <p:spPr bwMode="auto">
                <a:xfrm>
                  <a:off x="1097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" name="Freeform 54"/>
                <p:cNvSpPr>
                  <a:spLocks noChangeArrowheads="1"/>
                </p:cNvSpPr>
                <p:nvPr/>
              </p:nvSpPr>
              <p:spPr bwMode="auto">
                <a:xfrm>
                  <a:off x="1097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6" name="Group 55"/>
              <p:cNvGrpSpPr>
                <a:grpSpLocks/>
              </p:cNvGrpSpPr>
              <p:nvPr/>
            </p:nvGrpSpPr>
            <p:grpSpPr bwMode="auto">
              <a:xfrm>
                <a:off x="1358" y="788"/>
                <a:ext cx="214" cy="291"/>
                <a:chOff x="1358" y="788"/>
                <a:chExt cx="214" cy="291"/>
              </a:xfrm>
            </p:grpSpPr>
            <p:sp>
              <p:nvSpPr>
                <p:cNvPr id="47" name="Freeform 56"/>
                <p:cNvSpPr>
                  <a:spLocks noChangeArrowheads="1"/>
                </p:cNvSpPr>
                <p:nvPr/>
              </p:nvSpPr>
              <p:spPr bwMode="auto">
                <a:xfrm>
                  <a:off x="1358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Freeform 57"/>
                <p:cNvSpPr>
                  <a:spLocks noChangeArrowheads="1"/>
                </p:cNvSpPr>
                <p:nvPr/>
              </p:nvSpPr>
              <p:spPr bwMode="auto">
                <a:xfrm>
                  <a:off x="1358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Rectangle 109"/>
            <p:cNvSpPr>
              <a:spLocks noChangeArrowheads="1"/>
            </p:cNvSpPr>
            <p:nvPr/>
          </p:nvSpPr>
          <p:spPr bwMode="auto">
            <a:xfrm>
              <a:off x="1616500" y="2086794"/>
              <a:ext cx="4632430" cy="5534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 smtClean="0">
                  <a:latin typeface="+mn-lt"/>
                </a:rPr>
                <a:t>± 10 mg / kg D, </a:t>
              </a:r>
              <a:r>
                <a:rPr lang="en-US" altLang="en-US" sz="1600" dirty="0">
                  <a:latin typeface="+mn-lt"/>
                </a:rPr>
                <a:t>± </a:t>
              </a:r>
              <a:r>
                <a:rPr lang="en-US" altLang="en-US" sz="1600" dirty="0" smtClean="0">
                  <a:latin typeface="+mn-lt"/>
                </a:rPr>
                <a:t>28 mg / kg T</a:t>
              </a:r>
              <a:endParaRPr lang="en-US" altLang="en-US" sz="1600" dirty="0">
                <a:latin typeface="+mn-lt"/>
              </a:endParaRPr>
            </a:p>
          </p:txBody>
        </p:sp>
        <p:sp>
          <p:nvSpPr>
            <p:cNvPr id="113" name="Line 110"/>
            <p:cNvSpPr>
              <a:spLocks noChangeShapeType="1"/>
            </p:cNvSpPr>
            <p:nvPr/>
          </p:nvSpPr>
          <p:spPr bwMode="auto">
            <a:xfrm>
              <a:off x="2055412" y="2559101"/>
              <a:ext cx="3756991" cy="477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1616500" y="4383926"/>
            <a:ext cx="5142904" cy="904063"/>
            <a:chOff x="1616500" y="4383926"/>
            <a:chExt cx="5142904" cy="904063"/>
          </a:xfrm>
        </p:grpSpPr>
        <p:pic>
          <p:nvPicPr>
            <p:cNvPr id="109" name="Picture 10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5162" y="4383926"/>
              <a:ext cx="744242" cy="90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14" name="Picture 1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6500" y="4383926"/>
              <a:ext cx="744242" cy="90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116" name="Rectangle 109"/>
          <p:cNvSpPr>
            <a:spLocks noChangeArrowheads="1"/>
          </p:cNvSpPr>
          <p:nvPr/>
        </p:nvSpPr>
        <p:spPr bwMode="auto">
          <a:xfrm>
            <a:off x="34233" y="2901883"/>
            <a:ext cx="478269" cy="369332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smtClean="0">
                <a:solidFill>
                  <a:schemeClr val="tx1"/>
                </a:solidFill>
                <a:latin typeface="+mn-lt"/>
              </a:rPr>
              <a:t>V</a:t>
            </a:r>
            <a:endParaRPr lang="en-US" alt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7" name="Rectangle 109"/>
          <p:cNvSpPr>
            <a:spLocks noChangeArrowheads="1"/>
          </p:cNvSpPr>
          <p:nvPr/>
        </p:nvSpPr>
        <p:spPr bwMode="auto">
          <a:xfrm>
            <a:off x="125471" y="3419237"/>
            <a:ext cx="3870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smtClean="0">
                <a:solidFill>
                  <a:srgbClr val="FF0000"/>
                </a:solidFill>
                <a:latin typeface="+mn-lt"/>
              </a:rPr>
              <a:t>D</a:t>
            </a:r>
            <a:endParaRPr lang="en-US" altLang="en-US" sz="16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18" name="Rectangle 109"/>
          <p:cNvSpPr>
            <a:spLocks noChangeArrowheads="1"/>
          </p:cNvSpPr>
          <p:nvPr/>
        </p:nvSpPr>
        <p:spPr bwMode="auto">
          <a:xfrm>
            <a:off x="-248438" y="3910626"/>
            <a:ext cx="7609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D+T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3920" y="6488668"/>
            <a:ext cx="3215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Eight week old, male, C57BL/6.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08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Progressive loss of body weight is alleviated by testosterone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54" y="1648164"/>
            <a:ext cx="8229600" cy="4563708"/>
          </a:xfrm>
        </p:spPr>
      </p:pic>
      <p:sp>
        <p:nvSpPr>
          <p:cNvPr id="18" name="Rectangle 17"/>
          <p:cNvSpPr/>
          <p:nvPr/>
        </p:nvSpPr>
        <p:spPr>
          <a:xfrm>
            <a:off x="0" y="3797419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/>
              <a:t>body weight</a:t>
            </a:r>
          </a:p>
          <a:p>
            <a:pPr algn="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115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vivo test</a:t>
            </a:r>
            <a:endParaRPr lang="en-US" dirty="0"/>
          </a:p>
        </p:txBody>
      </p:sp>
      <p:grpSp>
        <p:nvGrpSpPr>
          <p:cNvPr id="250" name="Group 249"/>
          <p:cNvGrpSpPr/>
          <p:nvPr/>
        </p:nvGrpSpPr>
        <p:grpSpPr>
          <a:xfrm>
            <a:off x="-16699" y="1494043"/>
            <a:ext cx="8195766" cy="1622066"/>
            <a:chOff x="0" y="1690689"/>
            <a:chExt cx="8195766" cy="1622066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743282" y="2477868"/>
              <a:ext cx="6445327" cy="212301"/>
              <a:chOff x="614" y="1118"/>
              <a:chExt cx="2702" cy="89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614" y="1170"/>
                <a:ext cx="2702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828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1089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612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873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2135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39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65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1350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6554617" y="2673470"/>
              <a:ext cx="1641149" cy="333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Time (days)</a:t>
              </a:r>
            </a:p>
          </p:txBody>
        </p:sp>
        <p:grpSp>
          <p:nvGrpSpPr>
            <p:cNvPr id="15" name="Group 12"/>
            <p:cNvGrpSpPr>
              <a:grpSpLocks/>
            </p:cNvGrpSpPr>
            <p:nvPr/>
          </p:nvGrpSpPr>
          <p:grpSpPr bwMode="auto">
            <a:xfrm>
              <a:off x="781838" y="1833812"/>
              <a:ext cx="920761" cy="462766"/>
              <a:chOff x="179" y="848"/>
              <a:chExt cx="386" cy="194"/>
            </a:xfrm>
          </p:grpSpPr>
          <p:sp>
            <p:nvSpPr>
              <p:cNvPr id="16" name="Freeform 13"/>
              <p:cNvSpPr>
                <a:spLocks noChangeArrowheads="1"/>
              </p:cNvSpPr>
              <p:nvPr/>
            </p:nvSpPr>
            <p:spPr bwMode="auto">
              <a:xfrm>
                <a:off x="179" y="848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Freeform 14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Freeform 15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Freeform 16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Freeform 17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Freeform 19"/>
              <p:cNvSpPr>
                <a:spLocks noChangeArrowheads="1"/>
              </p:cNvSpPr>
              <p:nvPr/>
            </p:nvSpPr>
            <p:spPr bwMode="auto">
              <a:xfrm>
                <a:off x="186" y="854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" name="Group 20"/>
            <p:cNvGrpSpPr>
              <a:grpSpLocks/>
            </p:cNvGrpSpPr>
            <p:nvPr/>
          </p:nvGrpSpPr>
          <p:grpSpPr bwMode="auto">
            <a:xfrm>
              <a:off x="781838" y="2849989"/>
              <a:ext cx="920761" cy="462766"/>
              <a:chOff x="179" y="1274"/>
              <a:chExt cx="386" cy="194"/>
            </a:xfrm>
          </p:grpSpPr>
          <p:sp>
            <p:nvSpPr>
              <p:cNvPr id="24" name="Freeform 21"/>
              <p:cNvSpPr>
                <a:spLocks noChangeArrowheads="1"/>
              </p:cNvSpPr>
              <p:nvPr/>
            </p:nvSpPr>
            <p:spPr bwMode="auto">
              <a:xfrm>
                <a:off x="179" y="1274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Freeform 22"/>
              <p:cNvSpPr>
                <a:spLocks noChangeArrowheads="1"/>
              </p:cNvSpPr>
              <p:nvPr/>
            </p:nvSpPr>
            <p:spPr bwMode="auto">
              <a:xfrm>
                <a:off x="182" y="1276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Freeform 23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Freeform 24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Freeform 25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Freeform 26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Freeform 27"/>
              <p:cNvSpPr>
                <a:spLocks noChangeArrowheads="1"/>
              </p:cNvSpPr>
              <p:nvPr/>
            </p:nvSpPr>
            <p:spPr bwMode="auto">
              <a:xfrm>
                <a:off x="186" y="1279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1" name="Group 28"/>
            <p:cNvGrpSpPr>
              <a:grpSpLocks/>
            </p:cNvGrpSpPr>
            <p:nvPr/>
          </p:nvGrpSpPr>
          <p:grpSpPr bwMode="auto">
            <a:xfrm>
              <a:off x="781838" y="2341902"/>
              <a:ext cx="920761" cy="462766"/>
              <a:chOff x="179" y="1061"/>
              <a:chExt cx="386" cy="194"/>
            </a:xfrm>
          </p:grpSpPr>
          <p:sp>
            <p:nvSpPr>
              <p:cNvPr id="32" name="Freeform 29"/>
              <p:cNvSpPr>
                <a:spLocks noChangeArrowheads="1"/>
              </p:cNvSpPr>
              <p:nvPr/>
            </p:nvSpPr>
            <p:spPr bwMode="auto">
              <a:xfrm>
                <a:off x="179" y="1061"/>
                <a:ext cx="384" cy="193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Freeform 30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81" cy="193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Freeform 31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Freeform 32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Freeform 33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Freeform 34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Freeform 35"/>
              <p:cNvSpPr>
                <a:spLocks noChangeArrowheads="1"/>
              </p:cNvSpPr>
              <p:nvPr/>
            </p:nvSpPr>
            <p:spPr bwMode="auto">
              <a:xfrm>
                <a:off x="186" y="1066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" name="Group 37"/>
            <p:cNvGrpSpPr>
              <a:grpSpLocks/>
            </p:cNvGrpSpPr>
            <p:nvPr/>
          </p:nvGrpSpPr>
          <p:grpSpPr bwMode="auto">
            <a:xfrm>
              <a:off x="2270455" y="1690689"/>
              <a:ext cx="510474" cy="694150"/>
              <a:chOff x="835" y="788"/>
              <a:chExt cx="214" cy="291"/>
            </a:xfrm>
          </p:grpSpPr>
          <p:sp>
            <p:nvSpPr>
              <p:cNvPr id="59" name="Freeform 38"/>
              <p:cNvSpPr>
                <a:spLocks noChangeArrowheads="1"/>
              </p:cNvSpPr>
              <p:nvPr/>
            </p:nvSpPr>
            <p:spPr bwMode="auto">
              <a:xfrm>
                <a:off x="835" y="788"/>
                <a:ext cx="214" cy="291"/>
              </a:xfrm>
              <a:custGeom>
                <a:avLst/>
                <a:gdLst>
                  <a:gd name="G0" fmla="+- 1 0 0"/>
                  <a:gd name="G1" fmla="*/ 1 39693 55456"/>
                  <a:gd name="G2" fmla="*/ 1 35987 55552"/>
                  <a:gd name="G3" fmla="*/ G2 1 180"/>
                  <a:gd name="G4" fmla="*/ G1 1 G3"/>
                  <a:gd name="G5" fmla="+- 1 0 0"/>
                  <a:gd name="G6" fmla="+- 1 0 0"/>
                  <a:gd name="G7" fmla="+- 1 0 0"/>
                  <a:gd name="G8" fmla="+- 1 0 0"/>
                  <a:gd name="G9" fmla="*/ 1 25611 45568"/>
                  <a:gd name="G10" fmla="*/ 1 35987 55552"/>
                  <a:gd name="G11" fmla="*/ G10 1 180"/>
                  <a:gd name="G12" fmla="*/ G9 1 G11"/>
                  <a:gd name="G13" fmla="+- 1 0 0"/>
                  <a:gd name="G14" fmla="+- 1 0 0"/>
                  <a:gd name="G15" fmla="+- 1 0 0"/>
                  <a:gd name="G16" fmla="+- 1 0 0"/>
                  <a:gd name="G17" fmla="+- 340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T0" fmla="*/ 8 256 1"/>
                  <a:gd name="T1" fmla="*/ 0 256 1"/>
                  <a:gd name="G30" fmla="+- 0 T0 T1"/>
                  <a:gd name="G31" fmla="cos 753 G30"/>
                  <a:gd name="G32" fmla="+- 755 0 0"/>
                  <a:gd name="G33" fmla="+- 0 0 0"/>
                  <a:gd name="G34" fmla="+- 2 0 0"/>
                  <a:gd name="G35" fmla="+- 1 0 0"/>
                  <a:gd name="G36" fmla="+- 1 0 0"/>
                  <a:gd name="G37" fmla="+- 1 0 0"/>
                  <a:gd name="G38" fmla="+- 1 0 0"/>
                  <a:gd name="G39" fmla="+- 1 0 0"/>
                  <a:gd name="G40" fmla="+- 1 0 0"/>
                  <a:gd name="G41" fmla="+- 1 0 0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*/ 1 24577 2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+- 1 0 0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84 0 0"/>
                  <a:gd name="G84" fmla="+- 0 0 0"/>
                  <a:gd name="G85" fmla="+- 169 0 0"/>
                  <a:gd name="G86" fmla="+- 148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 0 0"/>
                  <a:gd name="G101" fmla="+- 1 0 0"/>
                  <a:gd name="G102" fmla="+- 1 0 0"/>
                  <a:gd name="G103" fmla="+- 1 0 0"/>
                  <a:gd name="G104" fmla="+- 1 0 0"/>
                  <a:gd name="G105" fmla="+- 1 0 0"/>
                  <a:gd name="T2" fmla="*/ 443 w 570"/>
                  <a:gd name="T3" fmla="*/ 3 h 758"/>
                  <a:gd name="T4" fmla="*/ 548 w 570"/>
                  <a:gd name="T5" fmla="*/ 55 h 758"/>
                  <a:gd name="T6" fmla="*/ 566 w 570"/>
                  <a:gd name="T7" fmla="*/ 84 h 758"/>
                  <a:gd name="T8" fmla="*/ 568 w 570"/>
                  <a:gd name="T9" fmla="*/ 101 h 758"/>
                  <a:gd name="T10" fmla="*/ 520 w 570"/>
                  <a:gd name="T11" fmla="*/ 108 h 758"/>
                  <a:gd name="T12" fmla="*/ 511 w 570"/>
                  <a:gd name="T13" fmla="*/ 106 h 758"/>
                  <a:gd name="T14" fmla="*/ 500 w 570"/>
                  <a:gd name="T15" fmla="*/ 119 h 758"/>
                  <a:gd name="T16" fmla="*/ 497 w 570"/>
                  <a:gd name="T17" fmla="*/ 143 h 758"/>
                  <a:gd name="T18" fmla="*/ 504 w 570"/>
                  <a:gd name="T19" fmla="*/ 190 h 758"/>
                  <a:gd name="T20" fmla="*/ 471 w 570"/>
                  <a:gd name="T21" fmla="*/ 192 h 758"/>
                  <a:gd name="T22" fmla="*/ 464 w 570"/>
                  <a:gd name="T23" fmla="*/ 191 h 758"/>
                  <a:gd name="T24" fmla="*/ 327 w 570"/>
                  <a:gd name="T25" fmla="*/ 384 h 758"/>
                  <a:gd name="T26" fmla="*/ 186 w 570"/>
                  <a:gd name="T27" fmla="*/ 580 h 758"/>
                  <a:gd name="T28" fmla="*/ 147 w 570"/>
                  <a:gd name="T29" fmla="*/ 587 h 758"/>
                  <a:gd name="T30" fmla="*/ 139 w 570"/>
                  <a:gd name="T31" fmla="*/ 587 h 758"/>
                  <a:gd name="T32" fmla="*/ 75 w 570"/>
                  <a:gd name="T33" fmla="*/ 670 h 758"/>
                  <a:gd name="T34" fmla="*/ 10 w 570"/>
                  <a:gd name="T35" fmla="*/ 753 h 758"/>
                  <a:gd name="T36" fmla="*/ 3 w 570"/>
                  <a:gd name="T37" fmla="*/ 756 h 758"/>
                  <a:gd name="T38" fmla="*/ 0 w 570"/>
                  <a:gd name="T39" fmla="*/ 756 h 758"/>
                  <a:gd name="T40" fmla="*/ 61 w 570"/>
                  <a:gd name="T41" fmla="*/ 666 h 758"/>
                  <a:gd name="T42" fmla="*/ 121 w 570"/>
                  <a:gd name="T43" fmla="*/ 576 h 758"/>
                  <a:gd name="T44" fmla="*/ 115 w 570"/>
                  <a:gd name="T45" fmla="*/ 569 h 758"/>
                  <a:gd name="T46" fmla="*/ 101 w 570"/>
                  <a:gd name="T47" fmla="*/ 544 h 758"/>
                  <a:gd name="T48" fmla="*/ 106 w 570"/>
                  <a:gd name="T49" fmla="*/ 519 h 758"/>
                  <a:gd name="T50" fmla="*/ 243 w 570"/>
                  <a:gd name="T51" fmla="*/ 324 h 758"/>
                  <a:gd name="T52" fmla="*/ 377 w 570"/>
                  <a:gd name="T53" fmla="*/ 134 h 758"/>
                  <a:gd name="T54" fmla="*/ 374 w 570"/>
                  <a:gd name="T55" fmla="*/ 125 h 758"/>
                  <a:gd name="T56" fmla="*/ 365 w 570"/>
                  <a:gd name="T57" fmla="*/ 97 h 758"/>
                  <a:gd name="T58" fmla="*/ 409 w 570"/>
                  <a:gd name="T59" fmla="*/ 86 h 758"/>
                  <a:gd name="T60" fmla="*/ 420 w 570"/>
                  <a:gd name="T61" fmla="*/ 89 h 758"/>
                  <a:gd name="T62" fmla="*/ 429 w 570"/>
                  <a:gd name="T63" fmla="*/ 74 h 758"/>
                  <a:gd name="T64" fmla="*/ 438 w 570"/>
                  <a:gd name="T65" fmla="*/ 57 h 758"/>
                  <a:gd name="T66" fmla="*/ 433 w 570"/>
                  <a:gd name="T67" fmla="*/ 48 h 758"/>
                  <a:gd name="T68" fmla="*/ 424 w 570"/>
                  <a:gd name="T69" fmla="*/ 11 h 758"/>
                  <a:gd name="T70" fmla="*/ 443 w 570"/>
                  <a:gd name="T71" fmla="*/ 3 h 758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0" h="758">
                    <a:moveTo>
                      <a:pt x="443" y="3"/>
                    </a:moveTo>
                    <a:cubicBezTo>
                      <a:pt x="471" y="0"/>
                      <a:pt x="520" y="25"/>
                      <a:pt x="548" y="55"/>
                    </a:cubicBezTo>
                    <a:cubicBezTo>
                      <a:pt x="555" y="64"/>
                      <a:pt x="564" y="76"/>
                      <a:pt x="566" y="84"/>
                    </a:cubicBezTo>
                    <a:cubicBezTo>
                      <a:pt x="568" y="89"/>
                      <a:pt x="569" y="97"/>
                      <a:pt x="568" y="101"/>
                    </a:cubicBezTo>
                    <a:cubicBezTo>
                      <a:pt x="563" y="113"/>
                      <a:pt x="544" y="116"/>
                      <a:pt x="520" y="108"/>
                    </a:cubicBezTo>
                    <a:cubicBezTo>
                      <a:pt x="516" y="107"/>
                      <a:pt x="511" y="106"/>
                      <a:pt x="511" y="106"/>
                    </a:cubicBezTo>
                    <a:cubicBezTo>
                      <a:pt x="511" y="106"/>
                      <a:pt x="506" y="112"/>
                      <a:pt x="500" y="119"/>
                    </a:cubicBezTo>
                    <a:cubicBezTo>
                      <a:pt x="487" y="133"/>
                      <a:pt x="487" y="132"/>
                      <a:pt x="497" y="143"/>
                    </a:cubicBezTo>
                    <a:cubicBezTo>
                      <a:pt x="514" y="163"/>
                      <a:pt x="517" y="183"/>
                      <a:pt x="504" y="190"/>
                    </a:cubicBezTo>
                    <a:cubicBezTo>
                      <a:pt x="497" y="194"/>
                      <a:pt x="484" y="195"/>
                      <a:pt x="471" y="192"/>
                    </a:cubicBezTo>
                    <a:cubicBezTo>
                      <a:pt x="468" y="191"/>
                      <a:pt x="465" y="190"/>
                      <a:pt x="464" y="191"/>
                    </a:cubicBezTo>
                    <a:cubicBezTo>
                      <a:pt x="464" y="191"/>
                      <a:pt x="402" y="278"/>
                      <a:pt x="327" y="384"/>
                    </a:cubicBezTo>
                    <a:cubicBezTo>
                      <a:pt x="251" y="490"/>
                      <a:pt x="188" y="578"/>
                      <a:pt x="186" y="580"/>
                    </a:cubicBezTo>
                    <a:cubicBezTo>
                      <a:pt x="177" y="587"/>
                      <a:pt x="162" y="590"/>
                      <a:pt x="147" y="587"/>
                    </a:cubicBezTo>
                    <a:cubicBezTo>
                      <a:pt x="144" y="586"/>
                      <a:pt x="140" y="586"/>
                      <a:pt x="139" y="587"/>
                    </a:cubicBezTo>
                    <a:cubicBezTo>
                      <a:pt x="138" y="588"/>
                      <a:pt x="109" y="625"/>
                      <a:pt x="75" y="670"/>
                    </a:cubicBezTo>
                    <a:cubicBezTo>
                      <a:pt x="30" y="729"/>
                      <a:pt x="12" y="752"/>
                      <a:pt x="10" y="753"/>
                    </a:cubicBezTo>
                    <a:cubicBezTo>
                      <a:pt x="8" y="753"/>
                      <a:pt x="5" y="755"/>
                      <a:pt x="3" y="756"/>
                    </a:cubicBezTo>
                    <a:cubicBezTo>
                      <a:pt x="1" y="757"/>
                      <a:pt x="0" y="757"/>
                      <a:pt x="0" y="756"/>
                    </a:cubicBezTo>
                    <a:cubicBezTo>
                      <a:pt x="1" y="755"/>
                      <a:pt x="28" y="715"/>
                      <a:pt x="61" y="666"/>
                    </a:cubicBezTo>
                    <a:cubicBezTo>
                      <a:pt x="94" y="617"/>
                      <a:pt x="121" y="577"/>
                      <a:pt x="121" y="576"/>
                    </a:cubicBezTo>
                    <a:cubicBezTo>
                      <a:pt x="121" y="575"/>
                      <a:pt x="118" y="572"/>
                      <a:pt x="115" y="569"/>
                    </a:cubicBezTo>
                    <a:cubicBezTo>
                      <a:pt x="107" y="560"/>
                      <a:pt x="103" y="552"/>
                      <a:pt x="101" y="544"/>
                    </a:cubicBezTo>
                    <a:cubicBezTo>
                      <a:pt x="100" y="534"/>
                      <a:pt x="101" y="529"/>
                      <a:pt x="106" y="519"/>
                    </a:cubicBezTo>
                    <a:cubicBezTo>
                      <a:pt x="108" y="515"/>
                      <a:pt x="170" y="427"/>
                      <a:pt x="243" y="324"/>
                    </a:cubicBezTo>
                    <a:cubicBezTo>
                      <a:pt x="316" y="220"/>
                      <a:pt x="377" y="135"/>
                      <a:pt x="377" y="134"/>
                    </a:cubicBezTo>
                    <a:cubicBezTo>
                      <a:pt x="378" y="132"/>
                      <a:pt x="377" y="130"/>
                      <a:pt x="374" y="125"/>
                    </a:cubicBezTo>
                    <a:cubicBezTo>
                      <a:pt x="368" y="117"/>
                      <a:pt x="364" y="104"/>
                      <a:pt x="365" y="97"/>
                    </a:cubicBezTo>
                    <a:cubicBezTo>
                      <a:pt x="368" y="84"/>
                      <a:pt x="385" y="80"/>
                      <a:pt x="409" y="86"/>
                    </a:cubicBezTo>
                    <a:lnTo>
                      <a:pt x="420" y="89"/>
                    </a:lnTo>
                    <a:lnTo>
                      <a:pt x="429" y="74"/>
                    </a:lnTo>
                    <a:cubicBezTo>
                      <a:pt x="434" y="65"/>
                      <a:pt x="438" y="58"/>
                      <a:pt x="438" y="57"/>
                    </a:cubicBezTo>
                    <a:cubicBezTo>
                      <a:pt x="438" y="56"/>
                      <a:pt x="436" y="52"/>
                      <a:pt x="433" y="48"/>
                    </a:cubicBezTo>
                    <a:cubicBezTo>
                      <a:pt x="422" y="33"/>
                      <a:pt x="419" y="19"/>
                      <a:pt x="424" y="11"/>
                    </a:cubicBezTo>
                    <a:cubicBezTo>
                      <a:pt x="427" y="7"/>
                      <a:pt x="435" y="3"/>
                      <a:pt x="443" y="3"/>
                    </a:cubicBezTo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Freeform 39"/>
              <p:cNvSpPr>
                <a:spLocks noChangeArrowheads="1"/>
              </p:cNvSpPr>
              <p:nvPr/>
            </p:nvSpPr>
            <p:spPr bwMode="auto">
              <a:xfrm>
                <a:off x="835" y="789"/>
                <a:ext cx="214" cy="28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G14" fmla="+- 1 0 0"/>
                  <a:gd name="G15" fmla="+- 522 0 0"/>
                  <a:gd name="G16" fmla="+- 103 0 0"/>
                  <a:gd name="G17" fmla="+- 1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G30" fmla="+- 1 0 0"/>
                  <a:gd name="G31" fmla="+- 1 0 0"/>
                  <a:gd name="G32" fmla="+- 1 0 0"/>
                  <a:gd name="G33" fmla="+- 1 0 0"/>
                  <a:gd name="G34" fmla="+- 1 0 0"/>
                  <a:gd name="G35" fmla="+- 1 0 0"/>
                  <a:gd name="G36" fmla="+- 0 0 0"/>
                  <a:gd name="G37" fmla="*/ 1 54239 35328"/>
                  <a:gd name="T0" fmla="*/ 5 256 1"/>
                  <a:gd name="T1" fmla="*/ 0 256 1"/>
                  <a:gd name="G38" fmla="+- 0 T0 T1"/>
                  <a:gd name="G39" fmla="sin 750 G38"/>
                  <a:gd name="G40" fmla="+- 376 0 0"/>
                  <a:gd name="G41" fmla="*/ 1 46283 55552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+- 1 0 0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*/ 1 24577 2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1 0 0"/>
                  <a:gd name="G84" fmla="+- 1 0 0"/>
                  <a:gd name="G85" fmla="+- 1 0 0"/>
                  <a:gd name="G86" fmla="+- 1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63 0 0"/>
                  <a:gd name="G101" fmla="*/ 1 167 2"/>
                  <a:gd name="G102" fmla="+- 0 0 0"/>
                  <a:gd name="G103" fmla="+- 168 0 0"/>
                  <a:gd name="G104" fmla="+- 1 0 0"/>
                  <a:gd name="G105" fmla="+- 1 0 0"/>
                  <a:gd name="G106" fmla="+- 1 0 0"/>
                  <a:gd name="G107" fmla="+- 1 0 0"/>
                  <a:gd name="G108" fmla="+- 1 0 0"/>
                  <a:gd name="G109" fmla="+- 1 0 0"/>
                  <a:gd name="G110" fmla="+- 1 0 0"/>
                  <a:gd name="G111" fmla="+- 1 0 0"/>
                  <a:gd name="G112" fmla="+- 1 0 0"/>
                  <a:gd name="G113" fmla="+- 1 0 0"/>
                  <a:gd name="G114" fmla="+- 1 0 0"/>
                  <a:gd name="G115" fmla="+- 1 0 0"/>
                  <a:gd name="G116" fmla="+- 1 0 0"/>
                  <a:gd name="G117" fmla="+- 1 0 0"/>
                  <a:gd name="G118" fmla="+- 1 0 0"/>
                  <a:gd name="G119" fmla="+- 1 0 0"/>
                  <a:gd name="G120" fmla="+- 1 0 0"/>
                  <a:gd name="G121" fmla="+- 1 0 0"/>
                  <a:gd name="G122" fmla="+- 1 0 0"/>
                  <a:gd name="G123" fmla="+- 1 0 0"/>
                  <a:gd name="T2" fmla="*/ 437 w 569"/>
                  <a:gd name="T3" fmla="*/ 0 h 753"/>
                  <a:gd name="T4" fmla="*/ 441 w 569"/>
                  <a:gd name="T5" fmla="*/ 0 h 753"/>
                  <a:gd name="T6" fmla="*/ 450 w 569"/>
                  <a:gd name="T7" fmla="*/ 2 h 753"/>
                  <a:gd name="T8" fmla="*/ 490 w 569"/>
                  <a:gd name="T9" fmla="*/ 14 h 753"/>
                  <a:gd name="T10" fmla="*/ 536 w 569"/>
                  <a:gd name="T11" fmla="*/ 44 h 753"/>
                  <a:gd name="T12" fmla="*/ 557 w 569"/>
                  <a:gd name="T13" fmla="*/ 69 h 753"/>
                  <a:gd name="T14" fmla="*/ 559 w 569"/>
                  <a:gd name="T15" fmla="*/ 70 h 753"/>
                  <a:gd name="T16" fmla="*/ 562 w 569"/>
                  <a:gd name="T17" fmla="*/ 75 h 753"/>
                  <a:gd name="T18" fmla="*/ 566 w 569"/>
                  <a:gd name="T19" fmla="*/ 90 h 753"/>
                  <a:gd name="T20" fmla="*/ 565 w 569"/>
                  <a:gd name="T21" fmla="*/ 94 h 753"/>
                  <a:gd name="T22" fmla="*/ 526 w 569"/>
                  <a:gd name="T23" fmla="*/ 105 h 753"/>
                  <a:gd name="T24" fmla="*/ 513 w 569"/>
                  <a:gd name="T25" fmla="*/ 102 h 753"/>
                  <a:gd name="T26" fmla="*/ 509 w 569"/>
                  <a:gd name="T27" fmla="*/ 101 h 753"/>
                  <a:gd name="T28" fmla="*/ 497 w 569"/>
                  <a:gd name="T29" fmla="*/ 114 h 753"/>
                  <a:gd name="T30" fmla="*/ 485 w 569"/>
                  <a:gd name="T31" fmla="*/ 129 h 753"/>
                  <a:gd name="T32" fmla="*/ 494 w 569"/>
                  <a:gd name="T33" fmla="*/ 141 h 753"/>
                  <a:gd name="T34" fmla="*/ 506 w 569"/>
                  <a:gd name="T35" fmla="*/ 160 h 753"/>
                  <a:gd name="T36" fmla="*/ 505 w 569"/>
                  <a:gd name="T37" fmla="*/ 183 h 753"/>
                  <a:gd name="T38" fmla="*/ 470 w 569"/>
                  <a:gd name="T39" fmla="*/ 187 h 753"/>
                  <a:gd name="T40" fmla="*/ 463 w 569"/>
                  <a:gd name="T41" fmla="*/ 186 h 753"/>
                  <a:gd name="T42" fmla="*/ 325 w 569"/>
                  <a:gd name="T43" fmla="*/ 378 h 753"/>
                  <a:gd name="T44" fmla="*/ 185 w 569"/>
                  <a:gd name="T45" fmla="*/ 574 h 753"/>
                  <a:gd name="T46" fmla="*/ 146 w 569"/>
                  <a:gd name="T47" fmla="*/ 582 h 753"/>
                  <a:gd name="T48" fmla="*/ 137 w 569"/>
                  <a:gd name="T49" fmla="*/ 582 h 753"/>
                  <a:gd name="T50" fmla="*/ 85 w 569"/>
                  <a:gd name="T51" fmla="*/ 650 h 753"/>
                  <a:gd name="T52" fmla="*/ 22 w 569"/>
                  <a:gd name="T53" fmla="*/ 732 h 753"/>
                  <a:gd name="T54" fmla="*/ 11 w 569"/>
                  <a:gd name="T55" fmla="*/ 748 h 753"/>
                  <a:gd name="T56" fmla="*/ 5 w 569"/>
                  <a:gd name="T57" fmla="*/ 751 h 753"/>
                  <a:gd name="T58" fmla="*/ 1 w 569"/>
                  <a:gd name="T59" fmla="*/ 751 h 753"/>
                  <a:gd name="T60" fmla="*/ 122 w 569"/>
                  <a:gd name="T61" fmla="*/ 572 h 753"/>
                  <a:gd name="T62" fmla="*/ 117 w 569"/>
                  <a:gd name="T63" fmla="*/ 565 h 753"/>
                  <a:gd name="T64" fmla="*/ 106 w 569"/>
                  <a:gd name="T65" fmla="*/ 519 h 753"/>
                  <a:gd name="T66" fmla="*/ 243 w 569"/>
                  <a:gd name="T67" fmla="*/ 323 h 753"/>
                  <a:gd name="T68" fmla="*/ 379 w 569"/>
                  <a:gd name="T69" fmla="*/ 131 h 753"/>
                  <a:gd name="T70" fmla="*/ 376 w 569"/>
                  <a:gd name="T71" fmla="*/ 123 h 753"/>
                  <a:gd name="T72" fmla="*/ 366 w 569"/>
                  <a:gd name="T73" fmla="*/ 97 h 753"/>
                  <a:gd name="T74" fmla="*/ 377 w 569"/>
                  <a:gd name="T75" fmla="*/ 85 h 753"/>
                  <a:gd name="T76" fmla="*/ 410 w 569"/>
                  <a:gd name="T77" fmla="*/ 86 h 753"/>
                  <a:gd name="T78" fmla="*/ 421 w 569"/>
                  <a:gd name="T79" fmla="*/ 86 h 753"/>
                  <a:gd name="T80" fmla="*/ 440 w 569"/>
                  <a:gd name="T81" fmla="*/ 53 h 753"/>
                  <a:gd name="T82" fmla="*/ 434 w 569"/>
                  <a:gd name="T83" fmla="*/ 45 h 753"/>
                  <a:gd name="T84" fmla="*/ 422 w 569"/>
                  <a:gd name="T85" fmla="*/ 20 h 753"/>
                  <a:gd name="T86" fmla="*/ 437 w 569"/>
                  <a:gd name="T87" fmla="*/ 0 h 753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9" h="753">
                    <a:moveTo>
                      <a:pt x="437" y="0"/>
                    </a:moveTo>
                    <a:cubicBezTo>
                      <a:pt x="439" y="0"/>
                      <a:pt x="440" y="0"/>
                      <a:pt x="441" y="0"/>
                    </a:cubicBezTo>
                    <a:cubicBezTo>
                      <a:pt x="441" y="1"/>
                      <a:pt x="445" y="1"/>
                      <a:pt x="450" y="2"/>
                    </a:cubicBezTo>
                    <a:cubicBezTo>
                      <a:pt x="462" y="3"/>
                      <a:pt x="473" y="6"/>
                      <a:pt x="490" y="14"/>
                    </a:cubicBezTo>
                    <a:cubicBezTo>
                      <a:pt x="505" y="21"/>
                      <a:pt x="525" y="34"/>
                      <a:pt x="536" y="44"/>
                    </a:cubicBezTo>
                    <a:cubicBezTo>
                      <a:pt x="543" y="51"/>
                      <a:pt x="556" y="66"/>
                      <a:pt x="557" y="69"/>
                    </a:cubicBezTo>
                    <a:cubicBezTo>
                      <a:pt x="558" y="70"/>
                      <a:pt x="558" y="71"/>
                      <a:pt x="559" y="70"/>
                    </a:cubicBezTo>
                    <a:cubicBezTo>
                      <a:pt x="559" y="70"/>
                      <a:pt x="561" y="72"/>
                      <a:pt x="562" y="75"/>
                    </a:cubicBezTo>
                    <a:cubicBezTo>
                      <a:pt x="565" y="81"/>
                      <a:pt x="568" y="90"/>
                      <a:pt x="566" y="90"/>
                    </a:cubicBezTo>
                    <a:cubicBezTo>
                      <a:pt x="566" y="90"/>
                      <a:pt x="565" y="92"/>
                      <a:pt x="565" y="94"/>
                    </a:cubicBezTo>
                    <a:cubicBezTo>
                      <a:pt x="564" y="106"/>
                      <a:pt x="548" y="111"/>
                      <a:pt x="526" y="105"/>
                    </a:cubicBezTo>
                    <a:cubicBezTo>
                      <a:pt x="521" y="104"/>
                      <a:pt x="515" y="103"/>
                      <a:pt x="513" y="102"/>
                    </a:cubicBezTo>
                    <a:lnTo>
                      <a:pt x="509" y="101"/>
                    </a:lnTo>
                    <a:lnTo>
                      <a:pt x="497" y="114"/>
                    </a:lnTo>
                    <a:cubicBezTo>
                      <a:pt x="491" y="121"/>
                      <a:pt x="486" y="128"/>
                      <a:pt x="485" y="129"/>
                    </a:cubicBezTo>
                    <a:cubicBezTo>
                      <a:pt x="485" y="130"/>
                      <a:pt x="489" y="135"/>
                      <a:pt x="494" y="141"/>
                    </a:cubicBezTo>
                    <a:cubicBezTo>
                      <a:pt x="501" y="149"/>
                      <a:pt x="503" y="152"/>
                      <a:pt x="506" y="160"/>
                    </a:cubicBezTo>
                    <a:cubicBezTo>
                      <a:pt x="510" y="172"/>
                      <a:pt x="510" y="178"/>
                      <a:pt x="505" y="183"/>
                    </a:cubicBezTo>
                    <a:cubicBezTo>
                      <a:pt x="499" y="189"/>
                      <a:pt x="485" y="190"/>
                      <a:pt x="470" y="187"/>
                    </a:cubicBezTo>
                    <a:cubicBezTo>
                      <a:pt x="467" y="186"/>
                      <a:pt x="463" y="185"/>
                      <a:pt x="463" y="186"/>
                    </a:cubicBezTo>
                    <a:cubicBezTo>
                      <a:pt x="462" y="186"/>
                      <a:pt x="400" y="272"/>
                      <a:pt x="325" y="378"/>
                    </a:cubicBezTo>
                    <a:cubicBezTo>
                      <a:pt x="250" y="483"/>
                      <a:pt x="187" y="572"/>
                      <a:pt x="185" y="574"/>
                    </a:cubicBezTo>
                    <a:cubicBezTo>
                      <a:pt x="177" y="582"/>
                      <a:pt x="162" y="586"/>
                      <a:pt x="146" y="582"/>
                    </a:cubicBezTo>
                    <a:cubicBezTo>
                      <a:pt x="142" y="581"/>
                      <a:pt x="138" y="581"/>
                      <a:pt x="137" y="582"/>
                    </a:cubicBezTo>
                    <a:cubicBezTo>
                      <a:pt x="136" y="582"/>
                      <a:pt x="113" y="613"/>
                      <a:pt x="85" y="650"/>
                    </a:cubicBezTo>
                    <a:cubicBezTo>
                      <a:pt x="57" y="686"/>
                      <a:pt x="29" y="723"/>
                      <a:pt x="22" y="732"/>
                    </a:cubicBezTo>
                    <a:cubicBezTo>
                      <a:pt x="15" y="741"/>
                      <a:pt x="10" y="748"/>
                      <a:pt x="11" y="748"/>
                    </a:cubicBezTo>
                    <a:cubicBezTo>
                      <a:pt x="11" y="748"/>
                      <a:pt x="9" y="750"/>
                      <a:pt x="5" y="751"/>
                    </a:cubicBezTo>
                    <a:cubicBezTo>
                      <a:pt x="2" y="752"/>
                      <a:pt x="0" y="752"/>
                      <a:pt x="1" y="751"/>
                    </a:cubicBezTo>
                    <a:cubicBezTo>
                      <a:pt x="5" y="749"/>
                      <a:pt x="123" y="574"/>
                      <a:pt x="122" y="572"/>
                    </a:cubicBezTo>
                    <a:cubicBezTo>
                      <a:pt x="122" y="571"/>
                      <a:pt x="119" y="568"/>
                      <a:pt x="117" y="565"/>
                    </a:cubicBezTo>
                    <a:cubicBezTo>
                      <a:pt x="102" y="551"/>
                      <a:pt x="98" y="534"/>
                      <a:pt x="106" y="519"/>
                    </a:cubicBezTo>
                    <a:cubicBezTo>
                      <a:pt x="107" y="515"/>
                      <a:pt x="169" y="427"/>
                      <a:pt x="243" y="323"/>
                    </a:cubicBezTo>
                    <a:cubicBezTo>
                      <a:pt x="317" y="219"/>
                      <a:pt x="378" y="133"/>
                      <a:pt x="379" y="131"/>
                    </a:cubicBezTo>
                    <a:cubicBezTo>
                      <a:pt x="380" y="129"/>
                      <a:pt x="380" y="129"/>
                      <a:pt x="376" y="123"/>
                    </a:cubicBezTo>
                    <a:cubicBezTo>
                      <a:pt x="371" y="116"/>
                      <a:pt x="366" y="103"/>
                      <a:pt x="366" y="97"/>
                    </a:cubicBezTo>
                    <a:cubicBezTo>
                      <a:pt x="367" y="90"/>
                      <a:pt x="369" y="88"/>
                      <a:pt x="377" y="85"/>
                    </a:cubicBezTo>
                    <a:cubicBezTo>
                      <a:pt x="386" y="81"/>
                      <a:pt x="395" y="82"/>
                      <a:pt x="410" y="86"/>
                    </a:cubicBezTo>
                    <a:cubicBezTo>
                      <a:pt x="418" y="88"/>
                      <a:pt x="420" y="88"/>
                      <a:pt x="421" y="86"/>
                    </a:cubicBezTo>
                    <a:cubicBezTo>
                      <a:pt x="427" y="78"/>
                      <a:pt x="440" y="54"/>
                      <a:pt x="440" y="53"/>
                    </a:cubicBezTo>
                    <a:cubicBezTo>
                      <a:pt x="439" y="52"/>
                      <a:pt x="437" y="48"/>
                      <a:pt x="434" y="45"/>
                    </a:cubicBezTo>
                    <a:cubicBezTo>
                      <a:pt x="428" y="37"/>
                      <a:pt x="423" y="26"/>
                      <a:pt x="422" y="20"/>
                    </a:cubicBezTo>
                    <a:cubicBezTo>
                      <a:pt x="422" y="10"/>
                      <a:pt x="428" y="2"/>
                      <a:pt x="437" y="0"/>
                    </a:cubicBezTo>
                  </a:path>
                </a:pathLst>
              </a:custGeom>
              <a:solidFill>
                <a:srgbClr val="BCBC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6" name="Rectangle 109"/>
            <p:cNvSpPr>
              <a:spLocks noChangeArrowheads="1"/>
            </p:cNvSpPr>
            <p:nvPr/>
          </p:nvSpPr>
          <p:spPr bwMode="auto">
            <a:xfrm>
              <a:off x="282671" y="1847410"/>
              <a:ext cx="478269" cy="369332"/>
            </a:xfrm>
            <a:prstGeom prst="rect">
              <a:avLst/>
            </a:prstGeom>
            <a:noFill/>
            <a:ln w="9525" cap="flat">
              <a:noFill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tx1"/>
                  </a:solidFill>
                  <a:latin typeface="+mn-lt"/>
                </a:rPr>
                <a:t>V</a:t>
              </a:r>
              <a:endParaRPr lang="en-US" altLang="en-US" sz="24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17" name="Rectangle 109"/>
            <p:cNvSpPr>
              <a:spLocks noChangeArrowheads="1"/>
            </p:cNvSpPr>
            <p:nvPr/>
          </p:nvSpPr>
          <p:spPr bwMode="auto">
            <a:xfrm>
              <a:off x="373909" y="2364764"/>
              <a:ext cx="3870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rgbClr val="FF0000"/>
                  </a:solidFill>
                  <a:latin typeface="+mn-lt"/>
                </a:rPr>
                <a:t>D</a:t>
              </a:r>
              <a:endParaRPr lang="en-US" altLang="en-US" sz="16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118" name="Rectangle 109"/>
            <p:cNvSpPr>
              <a:spLocks noChangeArrowheads="1"/>
            </p:cNvSpPr>
            <p:nvPr/>
          </p:nvSpPr>
          <p:spPr bwMode="auto">
            <a:xfrm>
              <a:off x="0" y="2856153"/>
              <a:ext cx="76094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D+T</a:t>
              </a:r>
              <a:endParaRPr lang="en-US" altLang="en-US" sz="2400" dirty="0">
                <a:solidFill>
                  <a:schemeClr val="accent6">
                    <a:lumMod val="75000"/>
                  </a:schemeClr>
                </a:solidFill>
                <a:latin typeface="+mn-lt"/>
              </a:endParaRPr>
            </a:p>
          </p:txBody>
        </p:sp>
        <p:grpSp>
          <p:nvGrpSpPr>
            <p:cNvPr id="241" name="Group 240"/>
            <p:cNvGrpSpPr/>
            <p:nvPr/>
          </p:nvGrpSpPr>
          <p:grpSpPr>
            <a:xfrm>
              <a:off x="2883450" y="1856702"/>
              <a:ext cx="2263737" cy="481719"/>
              <a:chOff x="6423063" y="2377812"/>
              <a:chExt cx="2263737" cy="1118749"/>
            </a:xfrm>
          </p:grpSpPr>
          <p:sp>
            <p:nvSpPr>
              <p:cNvPr id="242" name="Rectangle 107"/>
              <p:cNvSpPr>
                <a:spLocks noChangeArrowheads="1"/>
              </p:cNvSpPr>
              <p:nvPr/>
            </p:nvSpPr>
            <p:spPr bwMode="auto">
              <a:xfrm>
                <a:off x="6473157" y="2377812"/>
                <a:ext cx="2213643" cy="10662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Tissue collection</a:t>
                </a:r>
              </a:p>
            </p:txBody>
          </p:sp>
          <p:sp>
            <p:nvSpPr>
              <p:cNvPr id="243" name="Line 108"/>
              <p:cNvSpPr>
                <a:spLocks noChangeShapeType="1"/>
              </p:cNvSpPr>
              <p:nvPr/>
            </p:nvSpPr>
            <p:spPr bwMode="auto">
              <a:xfrm>
                <a:off x="6423063" y="2425520"/>
                <a:ext cx="4771" cy="1071041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51" name="Group 250"/>
          <p:cNvGrpSpPr/>
          <p:nvPr/>
        </p:nvGrpSpPr>
        <p:grpSpPr>
          <a:xfrm>
            <a:off x="-16699" y="3322015"/>
            <a:ext cx="8195766" cy="1622066"/>
            <a:chOff x="33395" y="3513130"/>
            <a:chExt cx="8195766" cy="1622066"/>
          </a:xfrm>
        </p:grpSpPr>
        <p:grpSp>
          <p:nvGrpSpPr>
            <p:cNvPr id="121" name="Group 1"/>
            <p:cNvGrpSpPr>
              <a:grpSpLocks/>
            </p:cNvGrpSpPr>
            <p:nvPr/>
          </p:nvGrpSpPr>
          <p:grpSpPr bwMode="auto">
            <a:xfrm>
              <a:off x="1776677" y="4300309"/>
              <a:ext cx="6445327" cy="212301"/>
              <a:chOff x="614" y="1118"/>
              <a:chExt cx="2702" cy="89"/>
            </a:xfrm>
          </p:grpSpPr>
          <p:sp>
            <p:nvSpPr>
              <p:cNvPr id="122" name="Line 2"/>
              <p:cNvSpPr>
                <a:spLocks noChangeShapeType="1"/>
              </p:cNvSpPr>
              <p:nvPr/>
            </p:nvSpPr>
            <p:spPr bwMode="auto">
              <a:xfrm>
                <a:off x="614" y="1170"/>
                <a:ext cx="2702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3"/>
              <p:cNvSpPr>
                <a:spLocks noChangeShapeType="1"/>
              </p:cNvSpPr>
              <p:nvPr/>
            </p:nvSpPr>
            <p:spPr bwMode="auto">
              <a:xfrm>
                <a:off x="828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4"/>
              <p:cNvSpPr>
                <a:spLocks noChangeShapeType="1"/>
              </p:cNvSpPr>
              <p:nvPr/>
            </p:nvSpPr>
            <p:spPr bwMode="auto">
              <a:xfrm>
                <a:off x="1089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5"/>
              <p:cNvSpPr>
                <a:spLocks noChangeShapeType="1"/>
              </p:cNvSpPr>
              <p:nvPr/>
            </p:nvSpPr>
            <p:spPr bwMode="auto">
              <a:xfrm>
                <a:off x="1612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6"/>
              <p:cNvSpPr>
                <a:spLocks noChangeShapeType="1"/>
              </p:cNvSpPr>
              <p:nvPr/>
            </p:nvSpPr>
            <p:spPr bwMode="auto">
              <a:xfrm>
                <a:off x="1873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7"/>
              <p:cNvSpPr>
                <a:spLocks noChangeShapeType="1"/>
              </p:cNvSpPr>
              <p:nvPr/>
            </p:nvSpPr>
            <p:spPr bwMode="auto">
              <a:xfrm>
                <a:off x="2135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8"/>
              <p:cNvSpPr>
                <a:spLocks noChangeShapeType="1"/>
              </p:cNvSpPr>
              <p:nvPr/>
            </p:nvSpPr>
            <p:spPr bwMode="auto">
              <a:xfrm>
                <a:off x="239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/>
              <p:cNvSpPr>
                <a:spLocks noChangeShapeType="1"/>
              </p:cNvSpPr>
              <p:nvPr/>
            </p:nvSpPr>
            <p:spPr bwMode="auto">
              <a:xfrm>
                <a:off x="265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/>
              <p:cNvSpPr>
                <a:spLocks noChangeShapeType="1"/>
              </p:cNvSpPr>
              <p:nvPr/>
            </p:nvSpPr>
            <p:spPr bwMode="auto">
              <a:xfrm>
                <a:off x="1350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1" name="Rectangle 11"/>
            <p:cNvSpPr>
              <a:spLocks noChangeArrowheads="1"/>
            </p:cNvSpPr>
            <p:nvPr/>
          </p:nvSpPr>
          <p:spPr bwMode="auto">
            <a:xfrm>
              <a:off x="6588012" y="4495911"/>
              <a:ext cx="1641149" cy="333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Time (days)</a:t>
              </a:r>
            </a:p>
          </p:txBody>
        </p:sp>
        <p:grpSp>
          <p:nvGrpSpPr>
            <p:cNvPr id="132" name="Group 12"/>
            <p:cNvGrpSpPr>
              <a:grpSpLocks/>
            </p:cNvGrpSpPr>
            <p:nvPr/>
          </p:nvGrpSpPr>
          <p:grpSpPr bwMode="auto">
            <a:xfrm>
              <a:off x="815233" y="3656253"/>
              <a:ext cx="920761" cy="462766"/>
              <a:chOff x="179" y="848"/>
              <a:chExt cx="386" cy="194"/>
            </a:xfrm>
          </p:grpSpPr>
          <p:sp>
            <p:nvSpPr>
              <p:cNvPr id="133" name="Freeform 13"/>
              <p:cNvSpPr>
                <a:spLocks noChangeArrowheads="1"/>
              </p:cNvSpPr>
              <p:nvPr/>
            </p:nvSpPr>
            <p:spPr bwMode="auto">
              <a:xfrm>
                <a:off x="179" y="848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" name="Freeform 14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" name="Freeform 15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" name="Freeform 16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" name="Freeform 17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" name="Freeform 18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Freeform 19"/>
              <p:cNvSpPr>
                <a:spLocks noChangeArrowheads="1"/>
              </p:cNvSpPr>
              <p:nvPr/>
            </p:nvSpPr>
            <p:spPr bwMode="auto">
              <a:xfrm>
                <a:off x="186" y="854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0" name="Group 20"/>
            <p:cNvGrpSpPr>
              <a:grpSpLocks/>
            </p:cNvGrpSpPr>
            <p:nvPr/>
          </p:nvGrpSpPr>
          <p:grpSpPr bwMode="auto">
            <a:xfrm>
              <a:off x="815233" y="4672430"/>
              <a:ext cx="920761" cy="462766"/>
              <a:chOff x="179" y="1274"/>
              <a:chExt cx="386" cy="194"/>
            </a:xfrm>
          </p:grpSpPr>
          <p:sp>
            <p:nvSpPr>
              <p:cNvPr id="141" name="Freeform 21"/>
              <p:cNvSpPr>
                <a:spLocks noChangeArrowheads="1"/>
              </p:cNvSpPr>
              <p:nvPr/>
            </p:nvSpPr>
            <p:spPr bwMode="auto">
              <a:xfrm>
                <a:off x="179" y="1274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Freeform 22"/>
              <p:cNvSpPr>
                <a:spLocks noChangeArrowheads="1"/>
              </p:cNvSpPr>
              <p:nvPr/>
            </p:nvSpPr>
            <p:spPr bwMode="auto">
              <a:xfrm>
                <a:off x="182" y="1276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" name="Freeform 23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" name="Freeform 24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Freeform 25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Freeform 26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Freeform 27"/>
              <p:cNvSpPr>
                <a:spLocks noChangeArrowheads="1"/>
              </p:cNvSpPr>
              <p:nvPr/>
            </p:nvSpPr>
            <p:spPr bwMode="auto">
              <a:xfrm>
                <a:off x="186" y="1279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8" name="Group 28"/>
            <p:cNvGrpSpPr>
              <a:grpSpLocks/>
            </p:cNvGrpSpPr>
            <p:nvPr/>
          </p:nvGrpSpPr>
          <p:grpSpPr bwMode="auto">
            <a:xfrm>
              <a:off x="815233" y="4164343"/>
              <a:ext cx="920761" cy="462766"/>
              <a:chOff x="179" y="1061"/>
              <a:chExt cx="386" cy="194"/>
            </a:xfrm>
          </p:grpSpPr>
          <p:sp>
            <p:nvSpPr>
              <p:cNvPr id="149" name="Freeform 29"/>
              <p:cNvSpPr>
                <a:spLocks noChangeArrowheads="1"/>
              </p:cNvSpPr>
              <p:nvPr/>
            </p:nvSpPr>
            <p:spPr bwMode="auto">
              <a:xfrm>
                <a:off x="179" y="1061"/>
                <a:ext cx="384" cy="193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Freeform 30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81" cy="193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1" name="Freeform 31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2" name="Freeform 32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" name="Freeform 33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4" name="Freeform 34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5" name="Freeform 35"/>
              <p:cNvSpPr>
                <a:spLocks noChangeArrowheads="1"/>
              </p:cNvSpPr>
              <p:nvPr/>
            </p:nvSpPr>
            <p:spPr bwMode="auto">
              <a:xfrm>
                <a:off x="186" y="1066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57" name="Group 37"/>
            <p:cNvGrpSpPr>
              <a:grpSpLocks/>
            </p:cNvGrpSpPr>
            <p:nvPr/>
          </p:nvGrpSpPr>
          <p:grpSpPr bwMode="auto">
            <a:xfrm>
              <a:off x="2303850" y="3513130"/>
              <a:ext cx="510474" cy="694150"/>
              <a:chOff x="835" y="788"/>
              <a:chExt cx="214" cy="291"/>
            </a:xfrm>
          </p:grpSpPr>
          <p:sp>
            <p:nvSpPr>
              <p:cNvPr id="176" name="Freeform 38"/>
              <p:cNvSpPr>
                <a:spLocks noChangeArrowheads="1"/>
              </p:cNvSpPr>
              <p:nvPr/>
            </p:nvSpPr>
            <p:spPr bwMode="auto">
              <a:xfrm>
                <a:off x="835" y="788"/>
                <a:ext cx="214" cy="291"/>
              </a:xfrm>
              <a:custGeom>
                <a:avLst/>
                <a:gdLst>
                  <a:gd name="G0" fmla="+- 1 0 0"/>
                  <a:gd name="G1" fmla="*/ 1 39693 55456"/>
                  <a:gd name="G2" fmla="*/ 1 35987 55552"/>
                  <a:gd name="G3" fmla="*/ G2 1 180"/>
                  <a:gd name="G4" fmla="*/ G1 1 G3"/>
                  <a:gd name="G5" fmla="+- 1 0 0"/>
                  <a:gd name="G6" fmla="+- 1 0 0"/>
                  <a:gd name="G7" fmla="+- 1 0 0"/>
                  <a:gd name="G8" fmla="+- 1 0 0"/>
                  <a:gd name="G9" fmla="*/ 1 25611 45568"/>
                  <a:gd name="G10" fmla="*/ 1 35987 55552"/>
                  <a:gd name="G11" fmla="*/ G10 1 180"/>
                  <a:gd name="G12" fmla="*/ G9 1 G11"/>
                  <a:gd name="G13" fmla="+- 1 0 0"/>
                  <a:gd name="G14" fmla="+- 1 0 0"/>
                  <a:gd name="G15" fmla="+- 1 0 0"/>
                  <a:gd name="G16" fmla="+- 1 0 0"/>
                  <a:gd name="G17" fmla="+- 340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T0" fmla="*/ 8 256 1"/>
                  <a:gd name="T1" fmla="*/ 0 256 1"/>
                  <a:gd name="G30" fmla="+- 0 T0 T1"/>
                  <a:gd name="G31" fmla="cos 753 G30"/>
                  <a:gd name="G32" fmla="+- 755 0 0"/>
                  <a:gd name="G33" fmla="+- 0 0 0"/>
                  <a:gd name="G34" fmla="+- 2 0 0"/>
                  <a:gd name="G35" fmla="+- 1 0 0"/>
                  <a:gd name="G36" fmla="+- 1 0 0"/>
                  <a:gd name="G37" fmla="+- 1 0 0"/>
                  <a:gd name="G38" fmla="+- 1 0 0"/>
                  <a:gd name="G39" fmla="+- 1 0 0"/>
                  <a:gd name="G40" fmla="+- 1 0 0"/>
                  <a:gd name="G41" fmla="+- 1 0 0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*/ 1 24577 2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+- 1 0 0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84 0 0"/>
                  <a:gd name="G84" fmla="+- 0 0 0"/>
                  <a:gd name="G85" fmla="+- 169 0 0"/>
                  <a:gd name="G86" fmla="+- 148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 0 0"/>
                  <a:gd name="G101" fmla="+- 1 0 0"/>
                  <a:gd name="G102" fmla="+- 1 0 0"/>
                  <a:gd name="G103" fmla="+- 1 0 0"/>
                  <a:gd name="G104" fmla="+- 1 0 0"/>
                  <a:gd name="G105" fmla="+- 1 0 0"/>
                  <a:gd name="T2" fmla="*/ 443 w 570"/>
                  <a:gd name="T3" fmla="*/ 3 h 758"/>
                  <a:gd name="T4" fmla="*/ 548 w 570"/>
                  <a:gd name="T5" fmla="*/ 55 h 758"/>
                  <a:gd name="T6" fmla="*/ 566 w 570"/>
                  <a:gd name="T7" fmla="*/ 84 h 758"/>
                  <a:gd name="T8" fmla="*/ 568 w 570"/>
                  <a:gd name="T9" fmla="*/ 101 h 758"/>
                  <a:gd name="T10" fmla="*/ 520 w 570"/>
                  <a:gd name="T11" fmla="*/ 108 h 758"/>
                  <a:gd name="T12" fmla="*/ 511 w 570"/>
                  <a:gd name="T13" fmla="*/ 106 h 758"/>
                  <a:gd name="T14" fmla="*/ 500 w 570"/>
                  <a:gd name="T15" fmla="*/ 119 h 758"/>
                  <a:gd name="T16" fmla="*/ 497 w 570"/>
                  <a:gd name="T17" fmla="*/ 143 h 758"/>
                  <a:gd name="T18" fmla="*/ 504 w 570"/>
                  <a:gd name="T19" fmla="*/ 190 h 758"/>
                  <a:gd name="T20" fmla="*/ 471 w 570"/>
                  <a:gd name="T21" fmla="*/ 192 h 758"/>
                  <a:gd name="T22" fmla="*/ 464 w 570"/>
                  <a:gd name="T23" fmla="*/ 191 h 758"/>
                  <a:gd name="T24" fmla="*/ 327 w 570"/>
                  <a:gd name="T25" fmla="*/ 384 h 758"/>
                  <a:gd name="T26" fmla="*/ 186 w 570"/>
                  <a:gd name="T27" fmla="*/ 580 h 758"/>
                  <a:gd name="T28" fmla="*/ 147 w 570"/>
                  <a:gd name="T29" fmla="*/ 587 h 758"/>
                  <a:gd name="T30" fmla="*/ 139 w 570"/>
                  <a:gd name="T31" fmla="*/ 587 h 758"/>
                  <a:gd name="T32" fmla="*/ 75 w 570"/>
                  <a:gd name="T33" fmla="*/ 670 h 758"/>
                  <a:gd name="T34" fmla="*/ 10 w 570"/>
                  <a:gd name="T35" fmla="*/ 753 h 758"/>
                  <a:gd name="T36" fmla="*/ 3 w 570"/>
                  <a:gd name="T37" fmla="*/ 756 h 758"/>
                  <a:gd name="T38" fmla="*/ 0 w 570"/>
                  <a:gd name="T39" fmla="*/ 756 h 758"/>
                  <a:gd name="T40" fmla="*/ 61 w 570"/>
                  <a:gd name="T41" fmla="*/ 666 h 758"/>
                  <a:gd name="T42" fmla="*/ 121 w 570"/>
                  <a:gd name="T43" fmla="*/ 576 h 758"/>
                  <a:gd name="T44" fmla="*/ 115 w 570"/>
                  <a:gd name="T45" fmla="*/ 569 h 758"/>
                  <a:gd name="T46" fmla="*/ 101 w 570"/>
                  <a:gd name="T47" fmla="*/ 544 h 758"/>
                  <a:gd name="T48" fmla="*/ 106 w 570"/>
                  <a:gd name="T49" fmla="*/ 519 h 758"/>
                  <a:gd name="T50" fmla="*/ 243 w 570"/>
                  <a:gd name="T51" fmla="*/ 324 h 758"/>
                  <a:gd name="T52" fmla="*/ 377 w 570"/>
                  <a:gd name="T53" fmla="*/ 134 h 758"/>
                  <a:gd name="T54" fmla="*/ 374 w 570"/>
                  <a:gd name="T55" fmla="*/ 125 h 758"/>
                  <a:gd name="T56" fmla="*/ 365 w 570"/>
                  <a:gd name="T57" fmla="*/ 97 h 758"/>
                  <a:gd name="T58" fmla="*/ 409 w 570"/>
                  <a:gd name="T59" fmla="*/ 86 h 758"/>
                  <a:gd name="T60" fmla="*/ 420 w 570"/>
                  <a:gd name="T61" fmla="*/ 89 h 758"/>
                  <a:gd name="T62" fmla="*/ 429 w 570"/>
                  <a:gd name="T63" fmla="*/ 74 h 758"/>
                  <a:gd name="T64" fmla="*/ 438 w 570"/>
                  <a:gd name="T65" fmla="*/ 57 h 758"/>
                  <a:gd name="T66" fmla="*/ 433 w 570"/>
                  <a:gd name="T67" fmla="*/ 48 h 758"/>
                  <a:gd name="T68" fmla="*/ 424 w 570"/>
                  <a:gd name="T69" fmla="*/ 11 h 758"/>
                  <a:gd name="T70" fmla="*/ 443 w 570"/>
                  <a:gd name="T71" fmla="*/ 3 h 758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0" h="758">
                    <a:moveTo>
                      <a:pt x="443" y="3"/>
                    </a:moveTo>
                    <a:cubicBezTo>
                      <a:pt x="471" y="0"/>
                      <a:pt x="520" y="25"/>
                      <a:pt x="548" y="55"/>
                    </a:cubicBezTo>
                    <a:cubicBezTo>
                      <a:pt x="555" y="64"/>
                      <a:pt x="564" y="76"/>
                      <a:pt x="566" y="84"/>
                    </a:cubicBezTo>
                    <a:cubicBezTo>
                      <a:pt x="568" y="89"/>
                      <a:pt x="569" y="97"/>
                      <a:pt x="568" y="101"/>
                    </a:cubicBezTo>
                    <a:cubicBezTo>
                      <a:pt x="563" y="113"/>
                      <a:pt x="544" y="116"/>
                      <a:pt x="520" y="108"/>
                    </a:cubicBezTo>
                    <a:cubicBezTo>
                      <a:pt x="516" y="107"/>
                      <a:pt x="511" y="106"/>
                      <a:pt x="511" y="106"/>
                    </a:cubicBezTo>
                    <a:cubicBezTo>
                      <a:pt x="511" y="106"/>
                      <a:pt x="506" y="112"/>
                      <a:pt x="500" y="119"/>
                    </a:cubicBezTo>
                    <a:cubicBezTo>
                      <a:pt x="487" y="133"/>
                      <a:pt x="487" y="132"/>
                      <a:pt x="497" y="143"/>
                    </a:cubicBezTo>
                    <a:cubicBezTo>
                      <a:pt x="514" y="163"/>
                      <a:pt x="517" y="183"/>
                      <a:pt x="504" y="190"/>
                    </a:cubicBezTo>
                    <a:cubicBezTo>
                      <a:pt x="497" y="194"/>
                      <a:pt x="484" y="195"/>
                      <a:pt x="471" y="192"/>
                    </a:cubicBezTo>
                    <a:cubicBezTo>
                      <a:pt x="468" y="191"/>
                      <a:pt x="465" y="190"/>
                      <a:pt x="464" y="191"/>
                    </a:cubicBezTo>
                    <a:cubicBezTo>
                      <a:pt x="464" y="191"/>
                      <a:pt x="402" y="278"/>
                      <a:pt x="327" y="384"/>
                    </a:cubicBezTo>
                    <a:cubicBezTo>
                      <a:pt x="251" y="490"/>
                      <a:pt x="188" y="578"/>
                      <a:pt x="186" y="580"/>
                    </a:cubicBezTo>
                    <a:cubicBezTo>
                      <a:pt x="177" y="587"/>
                      <a:pt x="162" y="590"/>
                      <a:pt x="147" y="587"/>
                    </a:cubicBezTo>
                    <a:cubicBezTo>
                      <a:pt x="144" y="586"/>
                      <a:pt x="140" y="586"/>
                      <a:pt x="139" y="587"/>
                    </a:cubicBezTo>
                    <a:cubicBezTo>
                      <a:pt x="138" y="588"/>
                      <a:pt x="109" y="625"/>
                      <a:pt x="75" y="670"/>
                    </a:cubicBezTo>
                    <a:cubicBezTo>
                      <a:pt x="30" y="729"/>
                      <a:pt x="12" y="752"/>
                      <a:pt x="10" y="753"/>
                    </a:cubicBezTo>
                    <a:cubicBezTo>
                      <a:pt x="8" y="753"/>
                      <a:pt x="5" y="755"/>
                      <a:pt x="3" y="756"/>
                    </a:cubicBezTo>
                    <a:cubicBezTo>
                      <a:pt x="1" y="757"/>
                      <a:pt x="0" y="757"/>
                      <a:pt x="0" y="756"/>
                    </a:cubicBezTo>
                    <a:cubicBezTo>
                      <a:pt x="1" y="755"/>
                      <a:pt x="28" y="715"/>
                      <a:pt x="61" y="666"/>
                    </a:cubicBezTo>
                    <a:cubicBezTo>
                      <a:pt x="94" y="617"/>
                      <a:pt x="121" y="577"/>
                      <a:pt x="121" y="576"/>
                    </a:cubicBezTo>
                    <a:cubicBezTo>
                      <a:pt x="121" y="575"/>
                      <a:pt x="118" y="572"/>
                      <a:pt x="115" y="569"/>
                    </a:cubicBezTo>
                    <a:cubicBezTo>
                      <a:pt x="107" y="560"/>
                      <a:pt x="103" y="552"/>
                      <a:pt x="101" y="544"/>
                    </a:cubicBezTo>
                    <a:cubicBezTo>
                      <a:pt x="100" y="534"/>
                      <a:pt x="101" y="529"/>
                      <a:pt x="106" y="519"/>
                    </a:cubicBezTo>
                    <a:cubicBezTo>
                      <a:pt x="108" y="515"/>
                      <a:pt x="170" y="427"/>
                      <a:pt x="243" y="324"/>
                    </a:cubicBezTo>
                    <a:cubicBezTo>
                      <a:pt x="316" y="220"/>
                      <a:pt x="377" y="135"/>
                      <a:pt x="377" y="134"/>
                    </a:cubicBezTo>
                    <a:cubicBezTo>
                      <a:pt x="378" y="132"/>
                      <a:pt x="377" y="130"/>
                      <a:pt x="374" y="125"/>
                    </a:cubicBezTo>
                    <a:cubicBezTo>
                      <a:pt x="368" y="117"/>
                      <a:pt x="364" y="104"/>
                      <a:pt x="365" y="97"/>
                    </a:cubicBezTo>
                    <a:cubicBezTo>
                      <a:pt x="368" y="84"/>
                      <a:pt x="385" y="80"/>
                      <a:pt x="409" y="86"/>
                    </a:cubicBezTo>
                    <a:lnTo>
                      <a:pt x="420" y="89"/>
                    </a:lnTo>
                    <a:lnTo>
                      <a:pt x="429" y="74"/>
                    </a:lnTo>
                    <a:cubicBezTo>
                      <a:pt x="434" y="65"/>
                      <a:pt x="438" y="58"/>
                      <a:pt x="438" y="57"/>
                    </a:cubicBezTo>
                    <a:cubicBezTo>
                      <a:pt x="438" y="56"/>
                      <a:pt x="436" y="52"/>
                      <a:pt x="433" y="48"/>
                    </a:cubicBezTo>
                    <a:cubicBezTo>
                      <a:pt x="422" y="33"/>
                      <a:pt x="419" y="19"/>
                      <a:pt x="424" y="11"/>
                    </a:cubicBezTo>
                    <a:cubicBezTo>
                      <a:pt x="427" y="7"/>
                      <a:pt x="435" y="3"/>
                      <a:pt x="443" y="3"/>
                    </a:cubicBezTo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Freeform 39"/>
              <p:cNvSpPr>
                <a:spLocks noChangeArrowheads="1"/>
              </p:cNvSpPr>
              <p:nvPr/>
            </p:nvSpPr>
            <p:spPr bwMode="auto">
              <a:xfrm>
                <a:off x="835" y="789"/>
                <a:ext cx="214" cy="28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G14" fmla="+- 1 0 0"/>
                  <a:gd name="G15" fmla="+- 522 0 0"/>
                  <a:gd name="G16" fmla="+- 103 0 0"/>
                  <a:gd name="G17" fmla="+- 1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G30" fmla="+- 1 0 0"/>
                  <a:gd name="G31" fmla="+- 1 0 0"/>
                  <a:gd name="G32" fmla="+- 1 0 0"/>
                  <a:gd name="G33" fmla="+- 1 0 0"/>
                  <a:gd name="G34" fmla="+- 1 0 0"/>
                  <a:gd name="G35" fmla="+- 1 0 0"/>
                  <a:gd name="G36" fmla="+- 0 0 0"/>
                  <a:gd name="G37" fmla="*/ 1 54239 35328"/>
                  <a:gd name="T0" fmla="*/ 5 256 1"/>
                  <a:gd name="T1" fmla="*/ 0 256 1"/>
                  <a:gd name="G38" fmla="+- 0 T0 T1"/>
                  <a:gd name="G39" fmla="sin 750 G38"/>
                  <a:gd name="G40" fmla="+- 376 0 0"/>
                  <a:gd name="G41" fmla="*/ 1 46283 55552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+- 1 0 0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*/ 1 24577 2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1 0 0"/>
                  <a:gd name="G84" fmla="+- 1 0 0"/>
                  <a:gd name="G85" fmla="+- 1 0 0"/>
                  <a:gd name="G86" fmla="+- 1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63 0 0"/>
                  <a:gd name="G101" fmla="*/ 1 167 2"/>
                  <a:gd name="G102" fmla="+- 0 0 0"/>
                  <a:gd name="G103" fmla="+- 168 0 0"/>
                  <a:gd name="G104" fmla="+- 1 0 0"/>
                  <a:gd name="G105" fmla="+- 1 0 0"/>
                  <a:gd name="G106" fmla="+- 1 0 0"/>
                  <a:gd name="G107" fmla="+- 1 0 0"/>
                  <a:gd name="G108" fmla="+- 1 0 0"/>
                  <a:gd name="G109" fmla="+- 1 0 0"/>
                  <a:gd name="G110" fmla="+- 1 0 0"/>
                  <a:gd name="G111" fmla="+- 1 0 0"/>
                  <a:gd name="G112" fmla="+- 1 0 0"/>
                  <a:gd name="G113" fmla="+- 1 0 0"/>
                  <a:gd name="G114" fmla="+- 1 0 0"/>
                  <a:gd name="G115" fmla="+- 1 0 0"/>
                  <a:gd name="G116" fmla="+- 1 0 0"/>
                  <a:gd name="G117" fmla="+- 1 0 0"/>
                  <a:gd name="G118" fmla="+- 1 0 0"/>
                  <a:gd name="G119" fmla="+- 1 0 0"/>
                  <a:gd name="G120" fmla="+- 1 0 0"/>
                  <a:gd name="G121" fmla="+- 1 0 0"/>
                  <a:gd name="G122" fmla="+- 1 0 0"/>
                  <a:gd name="G123" fmla="+- 1 0 0"/>
                  <a:gd name="T2" fmla="*/ 437 w 569"/>
                  <a:gd name="T3" fmla="*/ 0 h 753"/>
                  <a:gd name="T4" fmla="*/ 441 w 569"/>
                  <a:gd name="T5" fmla="*/ 0 h 753"/>
                  <a:gd name="T6" fmla="*/ 450 w 569"/>
                  <a:gd name="T7" fmla="*/ 2 h 753"/>
                  <a:gd name="T8" fmla="*/ 490 w 569"/>
                  <a:gd name="T9" fmla="*/ 14 h 753"/>
                  <a:gd name="T10" fmla="*/ 536 w 569"/>
                  <a:gd name="T11" fmla="*/ 44 h 753"/>
                  <a:gd name="T12" fmla="*/ 557 w 569"/>
                  <a:gd name="T13" fmla="*/ 69 h 753"/>
                  <a:gd name="T14" fmla="*/ 559 w 569"/>
                  <a:gd name="T15" fmla="*/ 70 h 753"/>
                  <a:gd name="T16" fmla="*/ 562 w 569"/>
                  <a:gd name="T17" fmla="*/ 75 h 753"/>
                  <a:gd name="T18" fmla="*/ 566 w 569"/>
                  <a:gd name="T19" fmla="*/ 90 h 753"/>
                  <a:gd name="T20" fmla="*/ 565 w 569"/>
                  <a:gd name="T21" fmla="*/ 94 h 753"/>
                  <a:gd name="T22" fmla="*/ 526 w 569"/>
                  <a:gd name="T23" fmla="*/ 105 h 753"/>
                  <a:gd name="T24" fmla="*/ 513 w 569"/>
                  <a:gd name="T25" fmla="*/ 102 h 753"/>
                  <a:gd name="T26" fmla="*/ 509 w 569"/>
                  <a:gd name="T27" fmla="*/ 101 h 753"/>
                  <a:gd name="T28" fmla="*/ 497 w 569"/>
                  <a:gd name="T29" fmla="*/ 114 h 753"/>
                  <a:gd name="T30" fmla="*/ 485 w 569"/>
                  <a:gd name="T31" fmla="*/ 129 h 753"/>
                  <a:gd name="T32" fmla="*/ 494 w 569"/>
                  <a:gd name="T33" fmla="*/ 141 h 753"/>
                  <a:gd name="T34" fmla="*/ 506 w 569"/>
                  <a:gd name="T35" fmla="*/ 160 h 753"/>
                  <a:gd name="T36" fmla="*/ 505 w 569"/>
                  <a:gd name="T37" fmla="*/ 183 h 753"/>
                  <a:gd name="T38" fmla="*/ 470 w 569"/>
                  <a:gd name="T39" fmla="*/ 187 h 753"/>
                  <a:gd name="T40" fmla="*/ 463 w 569"/>
                  <a:gd name="T41" fmla="*/ 186 h 753"/>
                  <a:gd name="T42" fmla="*/ 325 w 569"/>
                  <a:gd name="T43" fmla="*/ 378 h 753"/>
                  <a:gd name="T44" fmla="*/ 185 w 569"/>
                  <a:gd name="T45" fmla="*/ 574 h 753"/>
                  <a:gd name="T46" fmla="*/ 146 w 569"/>
                  <a:gd name="T47" fmla="*/ 582 h 753"/>
                  <a:gd name="T48" fmla="*/ 137 w 569"/>
                  <a:gd name="T49" fmla="*/ 582 h 753"/>
                  <a:gd name="T50" fmla="*/ 85 w 569"/>
                  <a:gd name="T51" fmla="*/ 650 h 753"/>
                  <a:gd name="T52" fmla="*/ 22 w 569"/>
                  <a:gd name="T53" fmla="*/ 732 h 753"/>
                  <a:gd name="T54" fmla="*/ 11 w 569"/>
                  <a:gd name="T55" fmla="*/ 748 h 753"/>
                  <a:gd name="T56" fmla="*/ 5 w 569"/>
                  <a:gd name="T57" fmla="*/ 751 h 753"/>
                  <a:gd name="T58" fmla="*/ 1 w 569"/>
                  <a:gd name="T59" fmla="*/ 751 h 753"/>
                  <a:gd name="T60" fmla="*/ 122 w 569"/>
                  <a:gd name="T61" fmla="*/ 572 h 753"/>
                  <a:gd name="T62" fmla="*/ 117 w 569"/>
                  <a:gd name="T63" fmla="*/ 565 h 753"/>
                  <a:gd name="T64" fmla="*/ 106 w 569"/>
                  <a:gd name="T65" fmla="*/ 519 h 753"/>
                  <a:gd name="T66" fmla="*/ 243 w 569"/>
                  <a:gd name="T67" fmla="*/ 323 h 753"/>
                  <a:gd name="T68" fmla="*/ 379 w 569"/>
                  <a:gd name="T69" fmla="*/ 131 h 753"/>
                  <a:gd name="T70" fmla="*/ 376 w 569"/>
                  <a:gd name="T71" fmla="*/ 123 h 753"/>
                  <a:gd name="T72" fmla="*/ 366 w 569"/>
                  <a:gd name="T73" fmla="*/ 97 h 753"/>
                  <a:gd name="T74" fmla="*/ 377 w 569"/>
                  <a:gd name="T75" fmla="*/ 85 h 753"/>
                  <a:gd name="T76" fmla="*/ 410 w 569"/>
                  <a:gd name="T77" fmla="*/ 86 h 753"/>
                  <a:gd name="T78" fmla="*/ 421 w 569"/>
                  <a:gd name="T79" fmla="*/ 86 h 753"/>
                  <a:gd name="T80" fmla="*/ 440 w 569"/>
                  <a:gd name="T81" fmla="*/ 53 h 753"/>
                  <a:gd name="T82" fmla="*/ 434 w 569"/>
                  <a:gd name="T83" fmla="*/ 45 h 753"/>
                  <a:gd name="T84" fmla="*/ 422 w 569"/>
                  <a:gd name="T85" fmla="*/ 20 h 753"/>
                  <a:gd name="T86" fmla="*/ 437 w 569"/>
                  <a:gd name="T87" fmla="*/ 0 h 753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9" h="753">
                    <a:moveTo>
                      <a:pt x="437" y="0"/>
                    </a:moveTo>
                    <a:cubicBezTo>
                      <a:pt x="439" y="0"/>
                      <a:pt x="440" y="0"/>
                      <a:pt x="441" y="0"/>
                    </a:cubicBezTo>
                    <a:cubicBezTo>
                      <a:pt x="441" y="1"/>
                      <a:pt x="445" y="1"/>
                      <a:pt x="450" y="2"/>
                    </a:cubicBezTo>
                    <a:cubicBezTo>
                      <a:pt x="462" y="3"/>
                      <a:pt x="473" y="6"/>
                      <a:pt x="490" y="14"/>
                    </a:cubicBezTo>
                    <a:cubicBezTo>
                      <a:pt x="505" y="21"/>
                      <a:pt x="525" y="34"/>
                      <a:pt x="536" y="44"/>
                    </a:cubicBezTo>
                    <a:cubicBezTo>
                      <a:pt x="543" y="51"/>
                      <a:pt x="556" y="66"/>
                      <a:pt x="557" y="69"/>
                    </a:cubicBezTo>
                    <a:cubicBezTo>
                      <a:pt x="558" y="70"/>
                      <a:pt x="558" y="71"/>
                      <a:pt x="559" y="70"/>
                    </a:cubicBezTo>
                    <a:cubicBezTo>
                      <a:pt x="559" y="70"/>
                      <a:pt x="561" y="72"/>
                      <a:pt x="562" y="75"/>
                    </a:cubicBezTo>
                    <a:cubicBezTo>
                      <a:pt x="565" y="81"/>
                      <a:pt x="568" y="90"/>
                      <a:pt x="566" y="90"/>
                    </a:cubicBezTo>
                    <a:cubicBezTo>
                      <a:pt x="566" y="90"/>
                      <a:pt x="565" y="92"/>
                      <a:pt x="565" y="94"/>
                    </a:cubicBezTo>
                    <a:cubicBezTo>
                      <a:pt x="564" y="106"/>
                      <a:pt x="548" y="111"/>
                      <a:pt x="526" y="105"/>
                    </a:cubicBezTo>
                    <a:cubicBezTo>
                      <a:pt x="521" y="104"/>
                      <a:pt x="515" y="103"/>
                      <a:pt x="513" y="102"/>
                    </a:cubicBezTo>
                    <a:lnTo>
                      <a:pt x="509" y="101"/>
                    </a:lnTo>
                    <a:lnTo>
                      <a:pt x="497" y="114"/>
                    </a:lnTo>
                    <a:cubicBezTo>
                      <a:pt x="491" y="121"/>
                      <a:pt x="486" y="128"/>
                      <a:pt x="485" y="129"/>
                    </a:cubicBezTo>
                    <a:cubicBezTo>
                      <a:pt x="485" y="130"/>
                      <a:pt x="489" y="135"/>
                      <a:pt x="494" y="141"/>
                    </a:cubicBezTo>
                    <a:cubicBezTo>
                      <a:pt x="501" y="149"/>
                      <a:pt x="503" y="152"/>
                      <a:pt x="506" y="160"/>
                    </a:cubicBezTo>
                    <a:cubicBezTo>
                      <a:pt x="510" y="172"/>
                      <a:pt x="510" y="178"/>
                      <a:pt x="505" y="183"/>
                    </a:cubicBezTo>
                    <a:cubicBezTo>
                      <a:pt x="499" y="189"/>
                      <a:pt x="485" y="190"/>
                      <a:pt x="470" y="187"/>
                    </a:cubicBezTo>
                    <a:cubicBezTo>
                      <a:pt x="467" y="186"/>
                      <a:pt x="463" y="185"/>
                      <a:pt x="463" y="186"/>
                    </a:cubicBezTo>
                    <a:cubicBezTo>
                      <a:pt x="462" y="186"/>
                      <a:pt x="400" y="272"/>
                      <a:pt x="325" y="378"/>
                    </a:cubicBezTo>
                    <a:cubicBezTo>
                      <a:pt x="250" y="483"/>
                      <a:pt x="187" y="572"/>
                      <a:pt x="185" y="574"/>
                    </a:cubicBezTo>
                    <a:cubicBezTo>
                      <a:pt x="177" y="582"/>
                      <a:pt x="162" y="586"/>
                      <a:pt x="146" y="582"/>
                    </a:cubicBezTo>
                    <a:cubicBezTo>
                      <a:pt x="142" y="581"/>
                      <a:pt x="138" y="581"/>
                      <a:pt x="137" y="582"/>
                    </a:cubicBezTo>
                    <a:cubicBezTo>
                      <a:pt x="136" y="582"/>
                      <a:pt x="113" y="613"/>
                      <a:pt x="85" y="650"/>
                    </a:cubicBezTo>
                    <a:cubicBezTo>
                      <a:pt x="57" y="686"/>
                      <a:pt x="29" y="723"/>
                      <a:pt x="22" y="732"/>
                    </a:cubicBezTo>
                    <a:cubicBezTo>
                      <a:pt x="15" y="741"/>
                      <a:pt x="10" y="748"/>
                      <a:pt x="11" y="748"/>
                    </a:cubicBezTo>
                    <a:cubicBezTo>
                      <a:pt x="11" y="748"/>
                      <a:pt x="9" y="750"/>
                      <a:pt x="5" y="751"/>
                    </a:cubicBezTo>
                    <a:cubicBezTo>
                      <a:pt x="2" y="752"/>
                      <a:pt x="0" y="752"/>
                      <a:pt x="1" y="751"/>
                    </a:cubicBezTo>
                    <a:cubicBezTo>
                      <a:pt x="5" y="749"/>
                      <a:pt x="123" y="574"/>
                      <a:pt x="122" y="572"/>
                    </a:cubicBezTo>
                    <a:cubicBezTo>
                      <a:pt x="122" y="571"/>
                      <a:pt x="119" y="568"/>
                      <a:pt x="117" y="565"/>
                    </a:cubicBezTo>
                    <a:cubicBezTo>
                      <a:pt x="102" y="551"/>
                      <a:pt x="98" y="534"/>
                      <a:pt x="106" y="519"/>
                    </a:cubicBezTo>
                    <a:cubicBezTo>
                      <a:pt x="107" y="515"/>
                      <a:pt x="169" y="427"/>
                      <a:pt x="243" y="323"/>
                    </a:cubicBezTo>
                    <a:cubicBezTo>
                      <a:pt x="317" y="219"/>
                      <a:pt x="378" y="133"/>
                      <a:pt x="379" y="131"/>
                    </a:cubicBezTo>
                    <a:cubicBezTo>
                      <a:pt x="380" y="129"/>
                      <a:pt x="380" y="129"/>
                      <a:pt x="376" y="123"/>
                    </a:cubicBezTo>
                    <a:cubicBezTo>
                      <a:pt x="371" y="116"/>
                      <a:pt x="366" y="103"/>
                      <a:pt x="366" y="97"/>
                    </a:cubicBezTo>
                    <a:cubicBezTo>
                      <a:pt x="367" y="90"/>
                      <a:pt x="369" y="88"/>
                      <a:pt x="377" y="85"/>
                    </a:cubicBezTo>
                    <a:cubicBezTo>
                      <a:pt x="386" y="81"/>
                      <a:pt x="395" y="82"/>
                      <a:pt x="410" y="86"/>
                    </a:cubicBezTo>
                    <a:cubicBezTo>
                      <a:pt x="418" y="88"/>
                      <a:pt x="420" y="88"/>
                      <a:pt x="421" y="86"/>
                    </a:cubicBezTo>
                    <a:cubicBezTo>
                      <a:pt x="427" y="78"/>
                      <a:pt x="440" y="54"/>
                      <a:pt x="440" y="53"/>
                    </a:cubicBezTo>
                    <a:cubicBezTo>
                      <a:pt x="439" y="52"/>
                      <a:pt x="437" y="48"/>
                      <a:pt x="434" y="45"/>
                    </a:cubicBezTo>
                    <a:cubicBezTo>
                      <a:pt x="428" y="37"/>
                      <a:pt x="423" y="26"/>
                      <a:pt x="422" y="20"/>
                    </a:cubicBezTo>
                    <a:cubicBezTo>
                      <a:pt x="422" y="10"/>
                      <a:pt x="428" y="2"/>
                      <a:pt x="437" y="0"/>
                    </a:cubicBezTo>
                  </a:path>
                </a:pathLst>
              </a:custGeom>
              <a:solidFill>
                <a:srgbClr val="BCBC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62" name="Group 52"/>
            <p:cNvGrpSpPr>
              <a:grpSpLocks/>
            </p:cNvGrpSpPr>
            <p:nvPr/>
          </p:nvGrpSpPr>
          <p:grpSpPr bwMode="auto">
            <a:xfrm>
              <a:off x="2928822" y="3513130"/>
              <a:ext cx="510474" cy="694150"/>
              <a:chOff x="1097" y="788"/>
              <a:chExt cx="214" cy="291"/>
            </a:xfrm>
          </p:grpSpPr>
          <p:sp>
            <p:nvSpPr>
              <p:cNvPr id="166" name="Freeform 53"/>
              <p:cNvSpPr>
                <a:spLocks noChangeArrowheads="1"/>
              </p:cNvSpPr>
              <p:nvPr/>
            </p:nvSpPr>
            <p:spPr bwMode="auto">
              <a:xfrm>
                <a:off x="1097" y="788"/>
                <a:ext cx="214" cy="291"/>
              </a:xfrm>
              <a:custGeom>
                <a:avLst/>
                <a:gdLst>
                  <a:gd name="G0" fmla="+- 1 0 0"/>
                  <a:gd name="G1" fmla="*/ 1 39693 55456"/>
                  <a:gd name="G2" fmla="*/ 1 35987 55552"/>
                  <a:gd name="G3" fmla="*/ G2 1 180"/>
                  <a:gd name="G4" fmla="*/ G1 1 G3"/>
                  <a:gd name="G5" fmla="+- 1 0 0"/>
                  <a:gd name="G6" fmla="+- 1 0 0"/>
                  <a:gd name="G7" fmla="+- 1 0 0"/>
                  <a:gd name="G8" fmla="+- 1 0 0"/>
                  <a:gd name="G9" fmla="*/ 1 25611 45568"/>
                  <a:gd name="G10" fmla="*/ 1 35987 55552"/>
                  <a:gd name="G11" fmla="*/ G10 1 180"/>
                  <a:gd name="G12" fmla="*/ G9 1 G11"/>
                  <a:gd name="G13" fmla="+- 1 0 0"/>
                  <a:gd name="G14" fmla="+- 1 0 0"/>
                  <a:gd name="G15" fmla="+- 1 0 0"/>
                  <a:gd name="G16" fmla="+- 1 0 0"/>
                  <a:gd name="G17" fmla="+- 340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T0" fmla="*/ 8 256 1"/>
                  <a:gd name="T1" fmla="*/ 0 256 1"/>
                  <a:gd name="G30" fmla="+- 0 T0 T1"/>
                  <a:gd name="G31" fmla="cos 753 G30"/>
                  <a:gd name="G32" fmla="+- 755 0 0"/>
                  <a:gd name="G33" fmla="+- 0 0 0"/>
                  <a:gd name="G34" fmla="+- 2 0 0"/>
                  <a:gd name="G35" fmla="+- 1 0 0"/>
                  <a:gd name="G36" fmla="+- 1 0 0"/>
                  <a:gd name="G37" fmla="+- 1 0 0"/>
                  <a:gd name="G38" fmla="+- 1 0 0"/>
                  <a:gd name="G39" fmla="+- 1 0 0"/>
                  <a:gd name="G40" fmla="+- 1 0 0"/>
                  <a:gd name="G41" fmla="+- 1 0 0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*/ 1 24577 2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+- 1 0 0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84 0 0"/>
                  <a:gd name="G84" fmla="+- 0 0 0"/>
                  <a:gd name="G85" fmla="+- 169 0 0"/>
                  <a:gd name="G86" fmla="+- 148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 0 0"/>
                  <a:gd name="G101" fmla="+- 1 0 0"/>
                  <a:gd name="G102" fmla="+- 1 0 0"/>
                  <a:gd name="G103" fmla="+- 1 0 0"/>
                  <a:gd name="G104" fmla="+- 1 0 0"/>
                  <a:gd name="G105" fmla="+- 1 0 0"/>
                  <a:gd name="T2" fmla="*/ 443 w 570"/>
                  <a:gd name="T3" fmla="*/ 3 h 758"/>
                  <a:gd name="T4" fmla="*/ 548 w 570"/>
                  <a:gd name="T5" fmla="*/ 55 h 758"/>
                  <a:gd name="T6" fmla="*/ 566 w 570"/>
                  <a:gd name="T7" fmla="*/ 84 h 758"/>
                  <a:gd name="T8" fmla="*/ 568 w 570"/>
                  <a:gd name="T9" fmla="*/ 101 h 758"/>
                  <a:gd name="T10" fmla="*/ 520 w 570"/>
                  <a:gd name="T11" fmla="*/ 108 h 758"/>
                  <a:gd name="T12" fmla="*/ 511 w 570"/>
                  <a:gd name="T13" fmla="*/ 106 h 758"/>
                  <a:gd name="T14" fmla="*/ 500 w 570"/>
                  <a:gd name="T15" fmla="*/ 119 h 758"/>
                  <a:gd name="T16" fmla="*/ 497 w 570"/>
                  <a:gd name="T17" fmla="*/ 143 h 758"/>
                  <a:gd name="T18" fmla="*/ 504 w 570"/>
                  <a:gd name="T19" fmla="*/ 190 h 758"/>
                  <a:gd name="T20" fmla="*/ 471 w 570"/>
                  <a:gd name="T21" fmla="*/ 192 h 758"/>
                  <a:gd name="T22" fmla="*/ 464 w 570"/>
                  <a:gd name="T23" fmla="*/ 191 h 758"/>
                  <a:gd name="T24" fmla="*/ 327 w 570"/>
                  <a:gd name="T25" fmla="*/ 384 h 758"/>
                  <a:gd name="T26" fmla="*/ 186 w 570"/>
                  <a:gd name="T27" fmla="*/ 580 h 758"/>
                  <a:gd name="T28" fmla="*/ 147 w 570"/>
                  <a:gd name="T29" fmla="*/ 587 h 758"/>
                  <a:gd name="T30" fmla="*/ 139 w 570"/>
                  <a:gd name="T31" fmla="*/ 587 h 758"/>
                  <a:gd name="T32" fmla="*/ 75 w 570"/>
                  <a:gd name="T33" fmla="*/ 670 h 758"/>
                  <a:gd name="T34" fmla="*/ 10 w 570"/>
                  <a:gd name="T35" fmla="*/ 753 h 758"/>
                  <a:gd name="T36" fmla="*/ 3 w 570"/>
                  <a:gd name="T37" fmla="*/ 756 h 758"/>
                  <a:gd name="T38" fmla="*/ 0 w 570"/>
                  <a:gd name="T39" fmla="*/ 756 h 758"/>
                  <a:gd name="T40" fmla="*/ 61 w 570"/>
                  <a:gd name="T41" fmla="*/ 666 h 758"/>
                  <a:gd name="T42" fmla="*/ 121 w 570"/>
                  <a:gd name="T43" fmla="*/ 576 h 758"/>
                  <a:gd name="T44" fmla="*/ 115 w 570"/>
                  <a:gd name="T45" fmla="*/ 569 h 758"/>
                  <a:gd name="T46" fmla="*/ 101 w 570"/>
                  <a:gd name="T47" fmla="*/ 544 h 758"/>
                  <a:gd name="T48" fmla="*/ 106 w 570"/>
                  <a:gd name="T49" fmla="*/ 519 h 758"/>
                  <a:gd name="T50" fmla="*/ 243 w 570"/>
                  <a:gd name="T51" fmla="*/ 324 h 758"/>
                  <a:gd name="T52" fmla="*/ 377 w 570"/>
                  <a:gd name="T53" fmla="*/ 134 h 758"/>
                  <a:gd name="T54" fmla="*/ 374 w 570"/>
                  <a:gd name="T55" fmla="*/ 125 h 758"/>
                  <a:gd name="T56" fmla="*/ 365 w 570"/>
                  <a:gd name="T57" fmla="*/ 97 h 758"/>
                  <a:gd name="T58" fmla="*/ 409 w 570"/>
                  <a:gd name="T59" fmla="*/ 86 h 758"/>
                  <a:gd name="T60" fmla="*/ 420 w 570"/>
                  <a:gd name="T61" fmla="*/ 89 h 758"/>
                  <a:gd name="T62" fmla="*/ 429 w 570"/>
                  <a:gd name="T63" fmla="*/ 74 h 758"/>
                  <a:gd name="T64" fmla="*/ 438 w 570"/>
                  <a:gd name="T65" fmla="*/ 57 h 758"/>
                  <a:gd name="T66" fmla="*/ 433 w 570"/>
                  <a:gd name="T67" fmla="*/ 48 h 758"/>
                  <a:gd name="T68" fmla="*/ 424 w 570"/>
                  <a:gd name="T69" fmla="*/ 11 h 758"/>
                  <a:gd name="T70" fmla="*/ 443 w 570"/>
                  <a:gd name="T71" fmla="*/ 3 h 758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0" h="758">
                    <a:moveTo>
                      <a:pt x="443" y="3"/>
                    </a:moveTo>
                    <a:cubicBezTo>
                      <a:pt x="471" y="0"/>
                      <a:pt x="520" y="25"/>
                      <a:pt x="548" y="55"/>
                    </a:cubicBezTo>
                    <a:cubicBezTo>
                      <a:pt x="555" y="64"/>
                      <a:pt x="564" y="76"/>
                      <a:pt x="566" y="84"/>
                    </a:cubicBezTo>
                    <a:cubicBezTo>
                      <a:pt x="568" y="89"/>
                      <a:pt x="569" y="97"/>
                      <a:pt x="568" y="101"/>
                    </a:cubicBezTo>
                    <a:cubicBezTo>
                      <a:pt x="563" y="113"/>
                      <a:pt x="544" y="116"/>
                      <a:pt x="520" y="108"/>
                    </a:cubicBezTo>
                    <a:cubicBezTo>
                      <a:pt x="516" y="107"/>
                      <a:pt x="511" y="106"/>
                      <a:pt x="511" y="106"/>
                    </a:cubicBezTo>
                    <a:cubicBezTo>
                      <a:pt x="511" y="106"/>
                      <a:pt x="506" y="112"/>
                      <a:pt x="500" y="119"/>
                    </a:cubicBezTo>
                    <a:cubicBezTo>
                      <a:pt x="487" y="133"/>
                      <a:pt x="487" y="132"/>
                      <a:pt x="497" y="143"/>
                    </a:cubicBezTo>
                    <a:cubicBezTo>
                      <a:pt x="514" y="163"/>
                      <a:pt x="517" y="183"/>
                      <a:pt x="504" y="190"/>
                    </a:cubicBezTo>
                    <a:cubicBezTo>
                      <a:pt x="497" y="194"/>
                      <a:pt x="484" y="195"/>
                      <a:pt x="471" y="192"/>
                    </a:cubicBezTo>
                    <a:cubicBezTo>
                      <a:pt x="468" y="191"/>
                      <a:pt x="465" y="190"/>
                      <a:pt x="464" y="191"/>
                    </a:cubicBezTo>
                    <a:cubicBezTo>
                      <a:pt x="464" y="191"/>
                      <a:pt x="402" y="278"/>
                      <a:pt x="327" y="384"/>
                    </a:cubicBezTo>
                    <a:cubicBezTo>
                      <a:pt x="251" y="490"/>
                      <a:pt x="188" y="578"/>
                      <a:pt x="186" y="580"/>
                    </a:cubicBezTo>
                    <a:cubicBezTo>
                      <a:pt x="177" y="587"/>
                      <a:pt x="162" y="590"/>
                      <a:pt x="147" y="587"/>
                    </a:cubicBezTo>
                    <a:cubicBezTo>
                      <a:pt x="144" y="586"/>
                      <a:pt x="140" y="586"/>
                      <a:pt x="139" y="587"/>
                    </a:cubicBezTo>
                    <a:cubicBezTo>
                      <a:pt x="138" y="588"/>
                      <a:pt x="109" y="625"/>
                      <a:pt x="75" y="670"/>
                    </a:cubicBezTo>
                    <a:cubicBezTo>
                      <a:pt x="30" y="729"/>
                      <a:pt x="12" y="752"/>
                      <a:pt x="10" y="753"/>
                    </a:cubicBezTo>
                    <a:cubicBezTo>
                      <a:pt x="8" y="753"/>
                      <a:pt x="5" y="755"/>
                      <a:pt x="3" y="756"/>
                    </a:cubicBezTo>
                    <a:cubicBezTo>
                      <a:pt x="1" y="757"/>
                      <a:pt x="0" y="757"/>
                      <a:pt x="0" y="756"/>
                    </a:cubicBezTo>
                    <a:cubicBezTo>
                      <a:pt x="1" y="755"/>
                      <a:pt x="28" y="715"/>
                      <a:pt x="61" y="666"/>
                    </a:cubicBezTo>
                    <a:cubicBezTo>
                      <a:pt x="94" y="617"/>
                      <a:pt x="121" y="577"/>
                      <a:pt x="121" y="576"/>
                    </a:cubicBezTo>
                    <a:cubicBezTo>
                      <a:pt x="121" y="575"/>
                      <a:pt x="118" y="572"/>
                      <a:pt x="115" y="569"/>
                    </a:cubicBezTo>
                    <a:cubicBezTo>
                      <a:pt x="107" y="560"/>
                      <a:pt x="103" y="552"/>
                      <a:pt x="101" y="544"/>
                    </a:cubicBezTo>
                    <a:cubicBezTo>
                      <a:pt x="100" y="534"/>
                      <a:pt x="101" y="529"/>
                      <a:pt x="106" y="519"/>
                    </a:cubicBezTo>
                    <a:cubicBezTo>
                      <a:pt x="108" y="515"/>
                      <a:pt x="170" y="427"/>
                      <a:pt x="243" y="324"/>
                    </a:cubicBezTo>
                    <a:cubicBezTo>
                      <a:pt x="316" y="220"/>
                      <a:pt x="377" y="135"/>
                      <a:pt x="377" y="134"/>
                    </a:cubicBezTo>
                    <a:cubicBezTo>
                      <a:pt x="378" y="132"/>
                      <a:pt x="377" y="130"/>
                      <a:pt x="374" y="125"/>
                    </a:cubicBezTo>
                    <a:cubicBezTo>
                      <a:pt x="368" y="117"/>
                      <a:pt x="364" y="104"/>
                      <a:pt x="365" y="97"/>
                    </a:cubicBezTo>
                    <a:cubicBezTo>
                      <a:pt x="368" y="84"/>
                      <a:pt x="385" y="80"/>
                      <a:pt x="409" y="86"/>
                    </a:cubicBezTo>
                    <a:lnTo>
                      <a:pt x="420" y="89"/>
                    </a:lnTo>
                    <a:lnTo>
                      <a:pt x="429" y="74"/>
                    </a:lnTo>
                    <a:cubicBezTo>
                      <a:pt x="434" y="65"/>
                      <a:pt x="438" y="58"/>
                      <a:pt x="438" y="57"/>
                    </a:cubicBezTo>
                    <a:cubicBezTo>
                      <a:pt x="438" y="56"/>
                      <a:pt x="436" y="52"/>
                      <a:pt x="433" y="48"/>
                    </a:cubicBezTo>
                    <a:cubicBezTo>
                      <a:pt x="422" y="33"/>
                      <a:pt x="419" y="19"/>
                      <a:pt x="424" y="11"/>
                    </a:cubicBezTo>
                    <a:cubicBezTo>
                      <a:pt x="427" y="7"/>
                      <a:pt x="435" y="3"/>
                      <a:pt x="443" y="3"/>
                    </a:cubicBezTo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Freeform 54"/>
              <p:cNvSpPr>
                <a:spLocks noChangeArrowheads="1"/>
              </p:cNvSpPr>
              <p:nvPr/>
            </p:nvSpPr>
            <p:spPr bwMode="auto">
              <a:xfrm>
                <a:off x="1097" y="789"/>
                <a:ext cx="214" cy="28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G14" fmla="+- 1 0 0"/>
                  <a:gd name="G15" fmla="+- 522 0 0"/>
                  <a:gd name="G16" fmla="+- 103 0 0"/>
                  <a:gd name="G17" fmla="+- 1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G30" fmla="+- 1 0 0"/>
                  <a:gd name="G31" fmla="+- 1 0 0"/>
                  <a:gd name="G32" fmla="+- 1 0 0"/>
                  <a:gd name="G33" fmla="+- 1 0 0"/>
                  <a:gd name="G34" fmla="+- 1 0 0"/>
                  <a:gd name="G35" fmla="+- 1 0 0"/>
                  <a:gd name="G36" fmla="+- 0 0 0"/>
                  <a:gd name="G37" fmla="*/ 1 54239 35328"/>
                  <a:gd name="T0" fmla="*/ 5 256 1"/>
                  <a:gd name="T1" fmla="*/ 0 256 1"/>
                  <a:gd name="G38" fmla="+- 0 T0 T1"/>
                  <a:gd name="G39" fmla="sin 750 G38"/>
                  <a:gd name="G40" fmla="+- 376 0 0"/>
                  <a:gd name="G41" fmla="*/ 1 46283 55552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+- 1 0 0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*/ 1 24577 2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1 0 0"/>
                  <a:gd name="G84" fmla="+- 1 0 0"/>
                  <a:gd name="G85" fmla="+- 1 0 0"/>
                  <a:gd name="G86" fmla="+- 1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63 0 0"/>
                  <a:gd name="G101" fmla="*/ 1 167 2"/>
                  <a:gd name="G102" fmla="+- 0 0 0"/>
                  <a:gd name="G103" fmla="+- 168 0 0"/>
                  <a:gd name="G104" fmla="+- 1 0 0"/>
                  <a:gd name="G105" fmla="+- 1 0 0"/>
                  <a:gd name="G106" fmla="+- 1 0 0"/>
                  <a:gd name="G107" fmla="+- 1 0 0"/>
                  <a:gd name="G108" fmla="+- 1 0 0"/>
                  <a:gd name="G109" fmla="+- 1 0 0"/>
                  <a:gd name="G110" fmla="+- 1 0 0"/>
                  <a:gd name="G111" fmla="+- 1 0 0"/>
                  <a:gd name="G112" fmla="+- 1 0 0"/>
                  <a:gd name="G113" fmla="+- 1 0 0"/>
                  <a:gd name="G114" fmla="+- 1 0 0"/>
                  <a:gd name="G115" fmla="+- 1 0 0"/>
                  <a:gd name="G116" fmla="+- 1 0 0"/>
                  <a:gd name="G117" fmla="+- 1 0 0"/>
                  <a:gd name="G118" fmla="+- 1 0 0"/>
                  <a:gd name="G119" fmla="+- 1 0 0"/>
                  <a:gd name="G120" fmla="+- 1 0 0"/>
                  <a:gd name="G121" fmla="+- 1 0 0"/>
                  <a:gd name="G122" fmla="+- 1 0 0"/>
                  <a:gd name="G123" fmla="+- 1 0 0"/>
                  <a:gd name="T2" fmla="*/ 437 w 569"/>
                  <a:gd name="T3" fmla="*/ 0 h 753"/>
                  <a:gd name="T4" fmla="*/ 441 w 569"/>
                  <a:gd name="T5" fmla="*/ 0 h 753"/>
                  <a:gd name="T6" fmla="*/ 450 w 569"/>
                  <a:gd name="T7" fmla="*/ 2 h 753"/>
                  <a:gd name="T8" fmla="*/ 490 w 569"/>
                  <a:gd name="T9" fmla="*/ 14 h 753"/>
                  <a:gd name="T10" fmla="*/ 536 w 569"/>
                  <a:gd name="T11" fmla="*/ 44 h 753"/>
                  <a:gd name="T12" fmla="*/ 557 w 569"/>
                  <a:gd name="T13" fmla="*/ 69 h 753"/>
                  <a:gd name="T14" fmla="*/ 559 w 569"/>
                  <a:gd name="T15" fmla="*/ 70 h 753"/>
                  <a:gd name="T16" fmla="*/ 562 w 569"/>
                  <a:gd name="T17" fmla="*/ 75 h 753"/>
                  <a:gd name="T18" fmla="*/ 566 w 569"/>
                  <a:gd name="T19" fmla="*/ 90 h 753"/>
                  <a:gd name="T20" fmla="*/ 565 w 569"/>
                  <a:gd name="T21" fmla="*/ 94 h 753"/>
                  <a:gd name="T22" fmla="*/ 526 w 569"/>
                  <a:gd name="T23" fmla="*/ 105 h 753"/>
                  <a:gd name="T24" fmla="*/ 513 w 569"/>
                  <a:gd name="T25" fmla="*/ 102 h 753"/>
                  <a:gd name="T26" fmla="*/ 509 w 569"/>
                  <a:gd name="T27" fmla="*/ 101 h 753"/>
                  <a:gd name="T28" fmla="*/ 497 w 569"/>
                  <a:gd name="T29" fmla="*/ 114 h 753"/>
                  <a:gd name="T30" fmla="*/ 485 w 569"/>
                  <a:gd name="T31" fmla="*/ 129 h 753"/>
                  <a:gd name="T32" fmla="*/ 494 w 569"/>
                  <a:gd name="T33" fmla="*/ 141 h 753"/>
                  <a:gd name="T34" fmla="*/ 506 w 569"/>
                  <a:gd name="T35" fmla="*/ 160 h 753"/>
                  <a:gd name="T36" fmla="*/ 505 w 569"/>
                  <a:gd name="T37" fmla="*/ 183 h 753"/>
                  <a:gd name="T38" fmla="*/ 470 w 569"/>
                  <a:gd name="T39" fmla="*/ 187 h 753"/>
                  <a:gd name="T40" fmla="*/ 463 w 569"/>
                  <a:gd name="T41" fmla="*/ 186 h 753"/>
                  <a:gd name="T42" fmla="*/ 325 w 569"/>
                  <a:gd name="T43" fmla="*/ 378 h 753"/>
                  <a:gd name="T44" fmla="*/ 185 w 569"/>
                  <a:gd name="T45" fmla="*/ 574 h 753"/>
                  <a:gd name="T46" fmla="*/ 146 w 569"/>
                  <a:gd name="T47" fmla="*/ 582 h 753"/>
                  <a:gd name="T48" fmla="*/ 137 w 569"/>
                  <a:gd name="T49" fmla="*/ 582 h 753"/>
                  <a:gd name="T50" fmla="*/ 85 w 569"/>
                  <a:gd name="T51" fmla="*/ 650 h 753"/>
                  <a:gd name="T52" fmla="*/ 22 w 569"/>
                  <a:gd name="T53" fmla="*/ 732 h 753"/>
                  <a:gd name="T54" fmla="*/ 11 w 569"/>
                  <a:gd name="T55" fmla="*/ 748 h 753"/>
                  <a:gd name="T56" fmla="*/ 5 w 569"/>
                  <a:gd name="T57" fmla="*/ 751 h 753"/>
                  <a:gd name="T58" fmla="*/ 1 w 569"/>
                  <a:gd name="T59" fmla="*/ 751 h 753"/>
                  <a:gd name="T60" fmla="*/ 122 w 569"/>
                  <a:gd name="T61" fmla="*/ 572 h 753"/>
                  <a:gd name="T62" fmla="*/ 117 w 569"/>
                  <a:gd name="T63" fmla="*/ 565 h 753"/>
                  <a:gd name="T64" fmla="*/ 106 w 569"/>
                  <a:gd name="T65" fmla="*/ 519 h 753"/>
                  <a:gd name="T66" fmla="*/ 243 w 569"/>
                  <a:gd name="T67" fmla="*/ 323 h 753"/>
                  <a:gd name="T68" fmla="*/ 379 w 569"/>
                  <a:gd name="T69" fmla="*/ 131 h 753"/>
                  <a:gd name="T70" fmla="*/ 376 w 569"/>
                  <a:gd name="T71" fmla="*/ 123 h 753"/>
                  <a:gd name="T72" fmla="*/ 366 w 569"/>
                  <a:gd name="T73" fmla="*/ 97 h 753"/>
                  <a:gd name="T74" fmla="*/ 377 w 569"/>
                  <a:gd name="T75" fmla="*/ 85 h 753"/>
                  <a:gd name="T76" fmla="*/ 410 w 569"/>
                  <a:gd name="T77" fmla="*/ 86 h 753"/>
                  <a:gd name="T78" fmla="*/ 421 w 569"/>
                  <a:gd name="T79" fmla="*/ 86 h 753"/>
                  <a:gd name="T80" fmla="*/ 440 w 569"/>
                  <a:gd name="T81" fmla="*/ 53 h 753"/>
                  <a:gd name="T82" fmla="*/ 434 w 569"/>
                  <a:gd name="T83" fmla="*/ 45 h 753"/>
                  <a:gd name="T84" fmla="*/ 422 w 569"/>
                  <a:gd name="T85" fmla="*/ 20 h 753"/>
                  <a:gd name="T86" fmla="*/ 437 w 569"/>
                  <a:gd name="T87" fmla="*/ 0 h 753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9" h="753">
                    <a:moveTo>
                      <a:pt x="437" y="0"/>
                    </a:moveTo>
                    <a:cubicBezTo>
                      <a:pt x="439" y="0"/>
                      <a:pt x="440" y="0"/>
                      <a:pt x="441" y="0"/>
                    </a:cubicBezTo>
                    <a:cubicBezTo>
                      <a:pt x="441" y="1"/>
                      <a:pt x="445" y="1"/>
                      <a:pt x="450" y="2"/>
                    </a:cubicBezTo>
                    <a:cubicBezTo>
                      <a:pt x="462" y="3"/>
                      <a:pt x="473" y="6"/>
                      <a:pt x="490" y="14"/>
                    </a:cubicBezTo>
                    <a:cubicBezTo>
                      <a:pt x="505" y="21"/>
                      <a:pt x="525" y="34"/>
                      <a:pt x="536" y="44"/>
                    </a:cubicBezTo>
                    <a:cubicBezTo>
                      <a:pt x="543" y="51"/>
                      <a:pt x="556" y="66"/>
                      <a:pt x="557" y="69"/>
                    </a:cubicBezTo>
                    <a:cubicBezTo>
                      <a:pt x="558" y="70"/>
                      <a:pt x="558" y="71"/>
                      <a:pt x="559" y="70"/>
                    </a:cubicBezTo>
                    <a:cubicBezTo>
                      <a:pt x="559" y="70"/>
                      <a:pt x="561" y="72"/>
                      <a:pt x="562" y="75"/>
                    </a:cubicBezTo>
                    <a:cubicBezTo>
                      <a:pt x="565" y="81"/>
                      <a:pt x="568" y="90"/>
                      <a:pt x="566" y="90"/>
                    </a:cubicBezTo>
                    <a:cubicBezTo>
                      <a:pt x="566" y="90"/>
                      <a:pt x="565" y="92"/>
                      <a:pt x="565" y="94"/>
                    </a:cubicBezTo>
                    <a:cubicBezTo>
                      <a:pt x="564" y="106"/>
                      <a:pt x="548" y="111"/>
                      <a:pt x="526" y="105"/>
                    </a:cubicBezTo>
                    <a:cubicBezTo>
                      <a:pt x="521" y="104"/>
                      <a:pt x="515" y="103"/>
                      <a:pt x="513" y="102"/>
                    </a:cubicBezTo>
                    <a:lnTo>
                      <a:pt x="509" y="101"/>
                    </a:lnTo>
                    <a:lnTo>
                      <a:pt x="497" y="114"/>
                    </a:lnTo>
                    <a:cubicBezTo>
                      <a:pt x="491" y="121"/>
                      <a:pt x="486" y="128"/>
                      <a:pt x="485" y="129"/>
                    </a:cubicBezTo>
                    <a:cubicBezTo>
                      <a:pt x="485" y="130"/>
                      <a:pt x="489" y="135"/>
                      <a:pt x="494" y="141"/>
                    </a:cubicBezTo>
                    <a:cubicBezTo>
                      <a:pt x="501" y="149"/>
                      <a:pt x="503" y="152"/>
                      <a:pt x="506" y="160"/>
                    </a:cubicBezTo>
                    <a:cubicBezTo>
                      <a:pt x="510" y="172"/>
                      <a:pt x="510" y="178"/>
                      <a:pt x="505" y="183"/>
                    </a:cubicBezTo>
                    <a:cubicBezTo>
                      <a:pt x="499" y="189"/>
                      <a:pt x="485" y="190"/>
                      <a:pt x="470" y="187"/>
                    </a:cubicBezTo>
                    <a:cubicBezTo>
                      <a:pt x="467" y="186"/>
                      <a:pt x="463" y="185"/>
                      <a:pt x="463" y="186"/>
                    </a:cubicBezTo>
                    <a:cubicBezTo>
                      <a:pt x="462" y="186"/>
                      <a:pt x="400" y="272"/>
                      <a:pt x="325" y="378"/>
                    </a:cubicBezTo>
                    <a:cubicBezTo>
                      <a:pt x="250" y="483"/>
                      <a:pt x="187" y="572"/>
                      <a:pt x="185" y="574"/>
                    </a:cubicBezTo>
                    <a:cubicBezTo>
                      <a:pt x="177" y="582"/>
                      <a:pt x="162" y="586"/>
                      <a:pt x="146" y="582"/>
                    </a:cubicBezTo>
                    <a:cubicBezTo>
                      <a:pt x="142" y="581"/>
                      <a:pt x="138" y="581"/>
                      <a:pt x="137" y="582"/>
                    </a:cubicBezTo>
                    <a:cubicBezTo>
                      <a:pt x="136" y="582"/>
                      <a:pt x="113" y="613"/>
                      <a:pt x="85" y="650"/>
                    </a:cubicBezTo>
                    <a:cubicBezTo>
                      <a:pt x="57" y="686"/>
                      <a:pt x="29" y="723"/>
                      <a:pt x="22" y="732"/>
                    </a:cubicBezTo>
                    <a:cubicBezTo>
                      <a:pt x="15" y="741"/>
                      <a:pt x="10" y="748"/>
                      <a:pt x="11" y="748"/>
                    </a:cubicBezTo>
                    <a:cubicBezTo>
                      <a:pt x="11" y="748"/>
                      <a:pt x="9" y="750"/>
                      <a:pt x="5" y="751"/>
                    </a:cubicBezTo>
                    <a:cubicBezTo>
                      <a:pt x="2" y="752"/>
                      <a:pt x="0" y="752"/>
                      <a:pt x="1" y="751"/>
                    </a:cubicBezTo>
                    <a:cubicBezTo>
                      <a:pt x="5" y="749"/>
                      <a:pt x="123" y="574"/>
                      <a:pt x="122" y="572"/>
                    </a:cubicBezTo>
                    <a:cubicBezTo>
                      <a:pt x="122" y="571"/>
                      <a:pt x="119" y="568"/>
                      <a:pt x="117" y="565"/>
                    </a:cubicBezTo>
                    <a:cubicBezTo>
                      <a:pt x="102" y="551"/>
                      <a:pt x="98" y="534"/>
                      <a:pt x="106" y="519"/>
                    </a:cubicBezTo>
                    <a:cubicBezTo>
                      <a:pt x="107" y="515"/>
                      <a:pt x="169" y="427"/>
                      <a:pt x="243" y="323"/>
                    </a:cubicBezTo>
                    <a:cubicBezTo>
                      <a:pt x="317" y="219"/>
                      <a:pt x="378" y="133"/>
                      <a:pt x="379" y="131"/>
                    </a:cubicBezTo>
                    <a:cubicBezTo>
                      <a:pt x="380" y="129"/>
                      <a:pt x="380" y="129"/>
                      <a:pt x="376" y="123"/>
                    </a:cubicBezTo>
                    <a:cubicBezTo>
                      <a:pt x="371" y="116"/>
                      <a:pt x="366" y="103"/>
                      <a:pt x="366" y="97"/>
                    </a:cubicBezTo>
                    <a:cubicBezTo>
                      <a:pt x="367" y="90"/>
                      <a:pt x="369" y="88"/>
                      <a:pt x="377" y="85"/>
                    </a:cubicBezTo>
                    <a:cubicBezTo>
                      <a:pt x="386" y="81"/>
                      <a:pt x="395" y="82"/>
                      <a:pt x="410" y="86"/>
                    </a:cubicBezTo>
                    <a:cubicBezTo>
                      <a:pt x="418" y="88"/>
                      <a:pt x="420" y="88"/>
                      <a:pt x="421" y="86"/>
                    </a:cubicBezTo>
                    <a:cubicBezTo>
                      <a:pt x="427" y="78"/>
                      <a:pt x="440" y="54"/>
                      <a:pt x="440" y="53"/>
                    </a:cubicBezTo>
                    <a:cubicBezTo>
                      <a:pt x="439" y="52"/>
                      <a:pt x="437" y="48"/>
                      <a:pt x="434" y="45"/>
                    </a:cubicBezTo>
                    <a:cubicBezTo>
                      <a:pt x="428" y="37"/>
                      <a:pt x="423" y="26"/>
                      <a:pt x="422" y="20"/>
                    </a:cubicBezTo>
                    <a:cubicBezTo>
                      <a:pt x="422" y="10"/>
                      <a:pt x="428" y="2"/>
                      <a:pt x="437" y="0"/>
                    </a:cubicBezTo>
                  </a:path>
                </a:pathLst>
              </a:custGeom>
              <a:solidFill>
                <a:srgbClr val="BCBC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63" name="Group 55"/>
            <p:cNvGrpSpPr>
              <a:grpSpLocks/>
            </p:cNvGrpSpPr>
            <p:nvPr/>
          </p:nvGrpSpPr>
          <p:grpSpPr bwMode="auto">
            <a:xfrm>
              <a:off x="3551410" y="3513130"/>
              <a:ext cx="510474" cy="694150"/>
              <a:chOff x="1358" y="788"/>
              <a:chExt cx="214" cy="291"/>
            </a:xfrm>
          </p:grpSpPr>
          <p:sp>
            <p:nvSpPr>
              <p:cNvPr id="164" name="Freeform 56"/>
              <p:cNvSpPr>
                <a:spLocks noChangeArrowheads="1"/>
              </p:cNvSpPr>
              <p:nvPr/>
            </p:nvSpPr>
            <p:spPr bwMode="auto">
              <a:xfrm>
                <a:off x="1358" y="788"/>
                <a:ext cx="214" cy="291"/>
              </a:xfrm>
              <a:custGeom>
                <a:avLst/>
                <a:gdLst>
                  <a:gd name="G0" fmla="+- 1 0 0"/>
                  <a:gd name="G1" fmla="*/ 1 39693 55456"/>
                  <a:gd name="G2" fmla="*/ 1 35987 55552"/>
                  <a:gd name="G3" fmla="*/ G2 1 180"/>
                  <a:gd name="G4" fmla="*/ G1 1 G3"/>
                  <a:gd name="G5" fmla="+- 1 0 0"/>
                  <a:gd name="G6" fmla="+- 1 0 0"/>
                  <a:gd name="G7" fmla="+- 1 0 0"/>
                  <a:gd name="G8" fmla="+- 1 0 0"/>
                  <a:gd name="G9" fmla="*/ 1 25611 45568"/>
                  <a:gd name="G10" fmla="*/ 1 35987 55552"/>
                  <a:gd name="G11" fmla="*/ G10 1 180"/>
                  <a:gd name="G12" fmla="*/ G9 1 G11"/>
                  <a:gd name="G13" fmla="+- 1 0 0"/>
                  <a:gd name="G14" fmla="+- 1 0 0"/>
                  <a:gd name="G15" fmla="+- 1 0 0"/>
                  <a:gd name="G16" fmla="+- 1 0 0"/>
                  <a:gd name="G17" fmla="+- 340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T0" fmla="*/ 8 256 1"/>
                  <a:gd name="T1" fmla="*/ 0 256 1"/>
                  <a:gd name="G30" fmla="+- 0 T0 T1"/>
                  <a:gd name="G31" fmla="cos 753 G30"/>
                  <a:gd name="G32" fmla="+- 755 0 0"/>
                  <a:gd name="G33" fmla="+- 0 0 0"/>
                  <a:gd name="G34" fmla="+- 2 0 0"/>
                  <a:gd name="G35" fmla="+- 1 0 0"/>
                  <a:gd name="G36" fmla="+- 1 0 0"/>
                  <a:gd name="G37" fmla="+- 1 0 0"/>
                  <a:gd name="G38" fmla="+- 1 0 0"/>
                  <a:gd name="G39" fmla="+- 1 0 0"/>
                  <a:gd name="G40" fmla="+- 1 0 0"/>
                  <a:gd name="G41" fmla="+- 1 0 0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*/ 1 24577 2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+- 1 0 0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84 0 0"/>
                  <a:gd name="G84" fmla="+- 0 0 0"/>
                  <a:gd name="G85" fmla="+- 169 0 0"/>
                  <a:gd name="G86" fmla="+- 148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 0 0"/>
                  <a:gd name="G101" fmla="+- 1 0 0"/>
                  <a:gd name="G102" fmla="+- 1 0 0"/>
                  <a:gd name="G103" fmla="+- 1 0 0"/>
                  <a:gd name="G104" fmla="+- 1 0 0"/>
                  <a:gd name="G105" fmla="+- 1 0 0"/>
                  <a:gd name="T2" fmla="*/ 443 w 570"/>
                  <a:gd name="T3" fmla="*/ 3 h 758"/>
                  <a:gd name="T4" fmla="*/ 548 w 570"/>
                  <a:gd name="T5" fmla="*/ 55 h 758"/>
                  <a:gd name="T6" fmla="*/ 566 w 570"/>
                  <a:gd name="T7" fmla="*/ 84 h 758"/>
                  <a:gd name="T8" fmla="*/ 568 w 570"/>
                  <a:gd name="T9" fmla="*/ 101 h 758"/>
                  <a:gd name="T10" fmla="*/ 520 w 570"/>
                  <a:gd name="T11" fmla="*/ 108 h 758"/>
                  <a:gd name="T12" fmla="*/ 511 w 570"/>
                  <a:gd name="T13" fmla="*/ 106 h 758"/>
                  <a:gd name="T14" fmla="*/ 500 w 570"/>
                  <a:gd name="T15" fmla="*/ 119 h 758"/>
                  <a:gd name="T16" fmla="*/ 497 w 570"/>
                  <a:gd name="T17" fmla="*/ 143 h 758"/>
                  <a:gd name="T18" fmla="*/ 504 w 570"/>
                  <a:gd name="T19" fmla="*/ 190 h 758"/>
                  <a:gd name="T20" fmla="*/ 471 w 570"/>
                  <a:gd name="T21" fmla="*/ 192 h 758"/>
                  <a:gd name="T22" fmla="*/ 464 w 570"/>
                  <a:gd name="T23" fmla="*/ 191 h 758"/>
                  <a:gd name="T24" fmla="*/ 327 w 570"/>
                  <a:gd name="T25" fmla="*/ 384 h 758"/>
                  <a:gd name="T26" fmla="*/ 186 w 570"/>
                  <a:gd name="T27" fmla="*/ 580 h 758"/>
                  <a:gd name="T28" fmla="*/ 147 w 570"/>
                  <a:gd name="T29" fmla="*/ 587 h 758"/>
                  <a:gd name="T30" fmla="*/ 139 w 570"/>
                  <a:gd name="T31" fmla="*/ 587 h 758"/>
                  <a:gd name="T32" fmla="*/ 75 w 570"/>
                  <a:gd name="T33" fmla="*/ 670 h 758"/>
                  <a:gd name="T34" fmla="*/ 10 w 570"/>
                  <a:gd name="T35" fmla="*/ 753 h 758"/>
                  <a:gd name="T36" fmla="*/ 3 w 570"/>
                  <a:gd name="T37" fmla="*/ 756 h 758"/>
                  <a:gd name="T38" fmla="*/ 0 w 570"/>
                  <a:gd name="T39" fmla="*/ 756 h 758"/>
                  <a:gd name="T40" fmla="*/ 61 w 570"/>
                  <a:gd name="T41" fmla="*/ 666 h 758"/>
                  <a:gd name="T42" fmla="*/ 121 w 570"/>
                  <a:gd name="T43" fmla="*/ 576 h 758"/>
                  <a:gd name="T44" fmla="*/ 115 w 570"/>
                  <a:gd name="T45" fmla="*/ 569 h 758"/>
                  <a:gd name="T46" fmla="*/ 101 w 570"/>
                  <a:gd name="T47" fmla="*/ 544 h 758"/>
                  <a:gd name="T48" fmla="*/ 106 w 570"/>
                  <a:gd name="T49" fmla="*/ 519 h 758"/>
                  <a:gd name="T50" fmla="*/ 243 w 570"/>
                  <a:gd name="T51" fmla="*/ 324 h 758"/>
                  <a:gd name="T52" fmla="*/ 377 w 570"/>
                  <a:gd name="T53" fmla="*/ 134 h 758"/>
                  <a:gd name="T54" fmla="*/ 374 w 570"/>
                  <a:gd name="T55" fmla="*/ 125 h 758"/>
                  <a:gd name="T56" fmla="*/ 365 w 570"/>
                  <a:gd name="T57" fmla="*/ 97 h 758"/>
                  <a:gd name="T58" fmla="*/ 409 w 570"/>
                  <a:gd name="T59" fmla="*/ 86 h 758"/>
                  <a:gd name="T60" fmla="*/ 420 w 570"/>
                  <a:gd name="T61" fmla="*/ 89 h 758"/>
                  <a:gd name="T62" fmla="*/ 429 w 570"/>
                  <a:gd name="T63" fmla="*/ 74 h 758"/>
                  <a:gd name="T64" fmla="*/ 438 w 570"/>
                  <a:gd name="T65" fmla="*/ 57 h 758"/>
                  <a:gd name="T66" fmla="*/ 433 w 570"/>
                  <a:gd name="T67" fmla="*/ 48 h 758"/>
                  <a:gd name="T68" fmla="*/ 424 w 570"/>
                  <a:gd name="T69" fmla="*/ 11 h 758"/>
                  <a:gd name="T70" fmla="*/ 443 w 570"/>
                  <a:gd name="T71" fmla="*/ 3 h 758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0" h="758">
                    <a:moveTo>
                      <a:pt x="443" y="3"/>
                    </a:moveTo>
                    <a:cubicBezTo>
                      <a:pt x="471" y="0"/>
                      <a:pt x="520" y="25"/>
                      <a:pt x="548" y="55"/>
                    </a:cubicBezTo>
                    <a:cubicBezTo>
                      <a:pt x="555" y="64"/>
                      <a:pt x="564" y="76"/>
                      <a:pt x="566" y="84"/>
                    </a:cubicBezTo>
                    <a:cubicBezTo>
                      <a:pt x="568" y="89"/>
                      <a:pt x="569" y="97"/>
                      <a:pt x="568" y="101"/>
                    </a:cubicBezTo>
                    <a:cubicBezTo>
                      <a:pt x="563" y="113"/>
                      <a:pt x="544" y="116"/>
                      <a:pt x="520" y="108"/>
                    </a:cubicBezTo>
                    <a:cubicBezTo>
                      <a:pt x="516" y="107"/>
                      <a:pt x="511" y="106"/>
                      <a:pt x="511" y="106"/>
                    </a:cubicBezTo>
                    <a:cubicBezTo>
                      <a:pt x="511" y="106"/>
                      <a:pt x="506" y="112"/>
                      <a:pt x="500" y="119"/>
                    </a:cubicBezTo>
                    <a:cubicBezTo>
                      <a:pt x="487" y="133"/>
                      <a:pt x="487" y="132"/>
                      <a:pt x="497" y="143"/>
                    </a:cubicBezTo>
                    <a:cubicBezTo>
                      <a:pt x="514" y="163"/>
                      <a:pt x="517" y="183"/>
                      <a:pt x="504" y="190"/>
                    </a:cubicBezTo>
                    <a:cubicBezTo>
                      <a:pt x="497" y="194"/>
                      <a:pt x="484" y="195"/>
                      <a:pt x="471" y="192"/>
                    </a:cubicBezTo>
                    <a:cubicBezTo>
                      <a:pt x="468" y="191"/>
                      <a:pt x="465" y="190"/>
                      <a:pt x="464" y="191"/>
                    </a:cubicBezTo>
                    <a:cubicBezTo>
                      <a:pt x="464" y="191"/>
                      <a:pt x="402" y="278"/>
                      <a:pt x="327" y="384"/>
                    </a:cubicBezTo>
                    <a:cubicBezTo>
                      <a:pt x="251" y="490"/>
                      <a:pt x="188" y="578"/>
                      <a:pt x="186" y="580"/>
                    </a:cubicBezTo>
                    <a:cubicBezTo>
                      <a:pt x="177" y="587"/>
                      <a:pt x="162" y="590"/>
                      <a:pt x="147" y="587"/>
                    </a:cubicBezTo>
                    <a:cubicBezTo>
                      <a:pt x="144" y="586"/>
                      <a:pt x="140" y="586"/>
                      <a:pt x="139" y="587"/>
                    </a:cubicBezTo>
                    <a:cubicBezTo>
                      <a:pt x="138" y="588"/>
                      <a:pt x="109" y="625"/>
                      <a:pt x="75" y="670"/>
                    </a:cubicBezTo>
                    <a:cubicBezTo>
                      <a:pt x="30" y="729"/>
                      <a:pt x="12" y="752"/>
                      <a:pt x="10" y="753"/>
                    </a:cubicBezTo>
                    <a:cubicBezTo>
                      <a:pt x="8" y="753"/>
                      <a:pt x="5" y="755"/>
                      <a:pt x="3" y="756"/>
                    </a:cubicBezTo>
                    <a:cubicBezTo>
                      <a:pt x="1" y="757"/>
                      <a:pt x="0" y="757"/>
                      <a:pt x="0" y="756"/>
                    </a:cubicBezTo>
                    <a:cubicBezTo>
                      <a:pt x="1" y="755"/>
                      <a:pt x="28" y="715"/>
                      <a:pt x="61" y="666"/>
                    </a:cubicBezTo>
                    <a:cubicBezTo>
                      <a:pt x="94" y="617"/>
                      <a:pt x="121" y="577"/>
                      <a:pt x="121" y="576"/>
                    </a:cubicBezTo>
                    <a:cubicBezTo>
                      <a:pt x="121" y="575"/>
                      <a:pt x="118" y="572"/>
                      <a:pt x="115" y="569"/>
                    </a:cubicBezTo>
                    <a:cubicBezTo>
                      <a:pt x="107" y="560"/>
                      <a:pt x="103" y="552"/>
                      <a:pt x="101" y="544"/>
                    </a:cubicBezTo>
                    <a:cubicBezTo>
                      <a:pt x="100" y="534"/>
                      <a:pt x="101" y="529"/>
                      <a:pt x="106" y="519"/>
                    </a:cubicBezTo>
                    <a:cubicBezTo>
                      <a:pt x="108" y="515"/>
                      <a:pt x="170" y="427"/>
                      <a:pt x="243" y="324"/>
                    </a:cubicBezTo>
                    <a:cubicBezTo>
                      <a:pt x="316" y="220"/>
                      <a:pt x="377" y="135"/>
                      <a:pt x="377" y="134"/>
                    </a:cubicBezTo>
                    <a:cubicBezTo>
                      <a:pt x="378" y="132"/>
                      <a:pt x="377" y="130"/>
                      <a:pt x="374" y="125"/>
                    </a:cubicBezTo>
                    <a:cubicBezTo>
                      <a:pt x="368" y="117"/>
                      <a:pt x="364" y="104"/>
                      <a:pt x="365" y="97"/>
                    </a:cubicBezTo>
                    <a:cubicBezTo>
                      <a:pt x="368" y="84"/>
                      <a:pt x="385" y="80"/>
                      <a:pt x="409" y="86"/>
                    </a:cubicBezTo>
                    <a:lnTo>
                      <a:pt x="420" y="89"/>
                    </a:lnTo>
                    <a:lnTo>
                      <a:pt x="429" y="74"/>
                    </a:lnTo>
                    <a:cubicBezTo>
                      <a:pt x="434" y="65"/>
                      <a:pt x="438" y="58"/>
                      <a:pt x="438" y="57"/>
                    </a:cubicBezTo>
                    <a:cubicBezTo>
                      <a:pt x="438" y="56"/>
                      <a:pt x="436" y="52"/>
                      <a:pt x="433" y="48"/>
                    </a:cubicBezTo>
                    <a:cubicBezTo>
                      <a:pt x="422" y="33"/>
                      <a:pt x="419" y="19"/>
                      <a:pt x="424" y="11"/>
                    </a:cubicBezTo>
                    <a:cubicBezTo>
                      <a:pt x="427" y="7"/>
                      <a:pt x="435" y="3"/>
                      <a:pt x="443" y="3"/>
                    </a:cubicBezTo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Freeform 57"/>
              <p:cNvSpPr>
                <a:spLocks noChangeArrowheads="1"/>
              </p:cNvSpPr>
              <p:nvPr/>
            </p:nvSpPr>
            <p:spPr bwMode="auto">
              <a:xfrm>
                <a:off x="1358" y="789"/>
                <a:ext cx="214" cy="28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G14" fmla="+- 1 0 0"/>
                  <a:gd name="G15" fmla="+- 522 0 0"/>
                  <a:gd name="G16" fmla="+- 103 0 0"/>
                  <a:gd name="G17" fmla="+- 1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G30" fmla="+- 1 0 0"/>
                  <a:gd name="G31" fmla="+- 1 0 0"/>
                  <a:gd name="G32" fmla="+- 1 0 0"/>
                  <a:gd name="G33" fmla="+- 1 0 0"/>
                  <a:gd name="G34" fmla="+- 1 0 0"/>
                  <a:gd name="G35" fmla="+- 1 0 0"/>
                  <a:gd name="G36" fmla="+- 0 0 0"/>
                  <a:gd name="G37" fmla="*/ 1 54239 35328"/>
                  <a:gd name="T0" fmla="*/ 5 256 1"/>
                  <a:gd name="T1" fmla="*/ 0 256 1"/>
                  <a:gd name="G38" fmla="+- 0 T0 T1"/>
                  <a:gd name="G39" fmla="sin 750 G38"/>
                  <a:gd name="G40" fmla="+- 376 0 0"/>
                  <a:gd name="G41" fmla="*/ 1 46283 55552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+- 1 0 0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*/ 1 24577 2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1 0 0"/>
                  <a:gd name="G84" fmla="+- 1 0 0"/>
                  <a:gd name="G85" fmla="+- 1 0 0"/>
                  <a:gd name="G86" fmla="+- 1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63 0 0"/>
                  <a:gd name="G101" fmla="*/ 1 167 2"/>
                  <a:gd name="G102" fmla="+- 0 0 0"/>
                  <a:gd name="G103" fmla="+- 168 0 0"/>
                  <a:gd name="G104" fmla="+- 1 0 0"/>
                  <a:gd name="G105" fmla="+- 1 0 0"/>
                  <a:gd name="G106" fmla="+- 1 0 0"/>
                  <a:gd name="G107" fmla="+- 1 0 0"/>
                  <a:gd name="G108" fmla="+- 1 0 0"/>
                  <a:gd name="G109" fmla="+- 1 0 0"/>
                  <a:gd name="G110" fmla="+- 1 0 0"/>
                  <a:gd name="G111" fmla="+- 1 0 0"/>
                  <a:gd name="G112" fmla="+- 1 0 0"/>
                  <a:gd name="G113" fmla="+- 1 0 0"/>
                  <a:gd name="G114" fmla="+- 1 0 0"/>
                  <a:gd name="G115" fmla="+- 1 0 0"/>
                  <a:gd name="G116" fmla="+- 1 0 0"/>
                  <a:gd name="G117" fmla="+- 1 0 0"/>
                  <a:gd name="G118" fmla="+- 1 0 0"/>
                  <a:gd name="G119" fmla="+- 1 0 0"/>
                  <a:gd name="G120" fmla="+- 1 0 0"/>
                  <a:gd name="G121" fmla="+- 1 0 0"/>
                  <a:gd name="G122" fmla="+- 1 0 0"/>
                  <a:gd name="G123" fmla="+- 1 0 0"/>
                  <a:gd name="T2" fmla="*/ 437 w 569"/>
                  <a:gd name="T3" fmla="*/ 0 h 753"/>
                  <a:gd name="T4" fmla="*/ 441 w 569"/>
                  <a:gd name="T5" fmla="*/ 0 h 753"/>
                  <a:gd name="T6" fmla="*/ 450 w 569"/>
                  <a:gd name="T7" fmla="*/ 2 h 753"/>
                  <a:gd name="T8" fmla="*/ 490 w 569"/>
                  <a:gd name="T9" fmla="*/ 14 h 753"/>
                  <a:gd name="T10" fmla="*/ 536 w 569"/>
                  <a:gd name="T11" fmla="*/ 44 h 753"/>
                  <a:gd name="T12" fmla="*/ 557 w 569"/>
                  <a:gd name="T13" fmla="*/ 69 h 753"/>
                  <a:gd name="T14" fmla="*/ 559 w 569"/>
                  <a:gd name="T15" fmla="*/ 70 h 753"/>
                  <a:gd name="T16" fmla="*/ 562 w 569"/>
                  <a:gd name="T17" fmla="*/ 75 h 753"/>
                  <a:gd name="T18" fmla="*/ 566 w 569"/>
                  <a:gd name="T19" fmla="*/ 90 h 753"/>
                  <a:gd name="T20" fmla="*/ 565 w 569"/>
                  <a:gd name="T21" fmla="*/ 94 h 753"/>
                  <a:gd name="T22" fmla="*/ 526 w 569"/>
                  <a:gd name="T23" fmla="*/ 105 h 753"/>
                  <a:gd name="T24" fmla="*/ 513 w 569"/>
                  <a:gd name="T25" fmla="*/ 102 h 753"/>
                  <a:gd name="T26" fmla="*/ 509 w 569"/>
                  <a:gd name="T27" fmla="*/ 101 h 753"/>
                  <a:gd name="T28" fmla="*/ 497 w 569"/>
                  <a:gd name="T29" fmla="*/ 114 h 753"/>
                  <a:gd name="T30" fmla="*/ 485 w 569"/>
                  <a:gd name="T31" fmla="*/ 129 h 753"/>
                  <a:gd name="T32" fmla="*/ 494 w 569"/>
                  <a:gd name="T33" fmla="*/ 141 h 753"/>
                  <a:gd name="T34" fmla="*/ 506 w 569"/>
                  <a:gd name="T35" fmla="*/ 160 h 753"/>
                  <a:gd name="T36" fmla="*/ 505 w 569"/>
                  <a:gd name="T37" fmla="*/ 183 h 753"/>
                  <a:gd name="T38" fmla="*/ 470 w 569"/>
                  <a:gd name="T39" fmla="*/ 187 h 753"/>
                  <a:gd name="T40" fmla="*/ 463 w 569"/>
                  <a:gd name="T41" fmla="*/ 186 h 753"/>
                  <a:gd name="T42" fmla="*/ 325 w 569"/>
                  <a:gd name="T43" fmla="*/ 378 h 753"/>
                  <a:gd name="T44" fmla="*/ 185 w 569"/>
                  <a:gd name="T45" fmla="*/ 574 h 753"/>
                  <a:gd name="T46" fmla="*/ 146 w 569"/>
                  <a:gd name="T47" fmla="*/ 582 h 753"/>
                  <a:gd name="T48" fmla="*/ 137 w 569"/>
                  <a:gd name="T49" fmla="*/ 582 h 753"/>
                  <a:gd name="T50" fmla="*/ 85 w 569"/>
                  <a:gd name="T51" fmla="*/ 650 h 753"/>
                  <a:gd name="T52" fmla="*/ 22 w 569"/>
                  <a:gd name="T53" fmla="*/ 732 h 753"/>
                  <a:gd name="T54" fmla="*/ 11 w 569"/>
                  <a:gd name="T55" fmla="*/ 748 h 753"/>
                  <a:gd name="T56" fmla="*/ 5 w 569"/>
                  <a:gd name="T57" fmla="*/ 751 h 753"/>
                  <a:gd name="T58" fmla="*/ 1 w 569"/>
                  <a:gd name="T59" fmla="*/ 751 h 753"/>
                  <a:gd name="T60" fmla="*/ 122 w 569"/>
                  <a:gd name="T61" fmla="*/ 572 h 753"/>
                  <a:gd name="T62" fmla="*/ 117 w 569"/>
                  <a:gd name="T63" fmla="*/ 565 h 753"/>
                  <a:gd name="T64" fmla="*/ 106 w 569"/>
                  <a:gd name="T65" fmla="*/ 519 h 753"/>
                  <a:gd name="T66" fmla="*/ 243 w 569"/>
                  <a:gd name="T67" fmla="*/ 323 h 753"/>
                  <a:gd name="T68" fmla="*/ 379 w 569"/>
                  <a:gd name="T69" fmla="*/ 131 h 753"/>
                  <a:gd name="T70" fmla="*/ 376 w 569"/>
                  <a:gd name="T71" fmla="*/ 123 h 753"/>
                  <a:gd name="T72" fmla="*/ 366 w 569"/>
                  <a:gd name="T73" fmla="*/ 97 h 753"/>
                  <a:gd name="T74" fmla="*/ 377 w 569"/>
                  <a:gd name="T75" fmla="*/ 85 h 753"/>
                  <a:gd name="T76" fmla="*/ 410 w 569"/>
                  <a:gd name="T77" fmla="*/ 86 h 753"/>
                  <a:gd name="T78" fmla="*/ 421 w 569"/>
                  <a:gd name="T79" fmla="*/ 86 h 753"/>
                  <a:gd name="T80" fmla="*/ 440 w 569"/>
                  <a:gd name="T81" fmla="*/ 53 h 753"/>
                  <a:gd name="T82" fmla="*/ 434 w 569"/>
                  <a:gd name="T83" fmla="*/ 45 h 753"/>
                  <a:gd name="T84" fmla="*/ 422 w 569"/>
                  <a:gd name="T85" fmla="*/ 20 h 753"/>
                  <a:gd name="T86" fmla="*/ 437 w 569"/>
                  <a:gd name="T87" fmla="*/ 0 h 753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9" h="753">
                    <a:moveTo>
                      <a:pt x="437" y="0"/>
                    </a:moveTo>
                    <a:cubicBezTo>
                      <a:pt x="439" y="0"/>
                      <a:pt x="440" y="0"/>
                      <a:pt x="441" y="0"/>
                    </a:cubicBezTo>
                    <a:cubicBezTo>
                      <a:pt x="441" y="1"/>
                      <a:pt x="445" y="1"/>
                      <a:pt x="450" y="2"/>
                    </a:cubicBezTo>
                    <a:cubicBezTo>
                      <a:pt x="462" y="3"/>
                      <a:pt x="473" y="6"/>
                      <a:pt x="490" y="14"/>
                    </a:cubicBezTo>
                    <a:cubicBezTo>
                      <a:pt x="505" y="21"/>
                      <a:pt x="525" y="34"/>
                      <a:pt x="536" y="44"/>
                    </a:cubicBezTo>
                    <a:cubicBezTo>
                      <a:pt x="543" y="51"/>
                      <a:pt x="556" y="66"/>
                      <a:pt x="557" y="69"/>
                    </a:cubicBezTo>
                    <a:cubicBezTo>
                      <a:pt x="558" y="70"/>
                      <a:pt x="558" y="71"/>
                      <a:pt x="559" y="70"/>
                    </a:cubicBezTo>
                    <a:cubicBezTo>
                      <a:pt x="559" y="70"/>
                      <a:pt x="561" y="72"/>
                      <a:pt x="562" y="75"/>
                    </a:cubicBezTo>
                    <a:cubicBezTo>
                      <a:pt x="565" y="81"/>
                      <a:pt x="568" y="90"/>
                      <a:pt x="566" y="90"/>
                    </a:cubicBezTo>
                    <a:cubicBezTo>
                      <a:pt x="566" y="90"/>
                      <a:pt x="565" y="92"/>
                      <a:pt x="565" y="94"/>
                    </a:cubicBezTo>
                    <a:cubicBezTo>
                      <a:pt x="564" y="106"/>
                      <a:pt x="548" y="111"/>
                      <a:pt x="526" y="105"/>
                    </a:cubicBezTo>
                    <a:cubicBezTo>
                      <a:pt x="521" y="104"/>
                      <a:pt x="515" y="103"/>
                      <a:pt x="513" y="102"/>
                    </a:cubicBezTo>
                    <a:lnTo>
                      <a:pt x="509" y="101"/>
                    </a:lnTo>
                    <a:lnTo>
                      <a:pt x="497" y="114"/>
                    </a:lnTo>
                    <a:cubicBezTo>
                      <a:pt x="491" y="121"/>
                      <a:pt x="486" y="128"/>
                      <a:pt x="485" y="129"/>
                    </a:cubicBezTo>
                    <a:cubicBezTo>
                      <a:pt x="485" y="130"/>
                      <a:pt x="489" y="135"/>
                      <a:pt x="494" y="141"/>
                    </a:cubicBezTo>
                    <a:cubicBezTo>
                      <a:pt x="501" y="149"/>
                      <a:pt x="503" y="152"/>
                      <a:pt x="506" y="160"/>
                    </a:cubicBezTo>
                    <a:cubicBezTo>
                      <a:pt x="510" y="172"/>
                      <a:pt x="510" y="178"/>
                      <a:pt x="505" y="183"/>
                    </a:cubicBezTo>
                    <a:cubicBezTo>
                      <a:pt x="499" y="189"/>
                      <a:pt x="485" y="190"/>
                      <a:pt x="470" y="187"/>
                    </a:cubicBezTo>
                    <a:cubicBezTo>
                      <a:pt x="467" y="186"/>
                      <a:pt x="463" y="185"/>
                      <a:pt x="463" y="186"/>
                    </a:cubicBezTo>
                    <a:cubicBezTo>
                      <a:pt x="462" y="186"/>
                      <a:pt x="400" y="272"/>
                      <a:pt x="325" y="378"/>
                    </a:cubicBezTo>
                    <a:cubicBezTo>
                      <a:pt x="250" y="483"/>
                      <a:pt x="187" y="572"/>
                      <a:pt x="185" y="574"/>
                    </a:cubicBezTo>
                    <a:cubicBezTo>
                      <a:pt x="177" y="582"/>
                      <a:pt x="162" y="586"/>
                      <a:pt x="146" y="582"/>
                    </a:cubicBezTo>
                    <a:cubicBezTo>
                      <a:pt x="142" y="581"/>
                      <a:pt x="138" y="581"/>
                      <a:pt x="137" y="582"/>
                    </a:cubicBezTo>
                    <a:cubicBezTo>
                      <a:pt x="136" y="582"/>
                      <a:pt x="113" y="613"/>
                      <a:pt x="85" y="650"/>
                    </a:cubicBezTo>
                    <a:cubicBezTo>
                      <a:pt x="57" y="686"/>
                      <a:pt x="29" y="723"/>
                      <a:pt x="22" y="732"/>
                    </a:cubicBezTo>
                    <a:cubicBezTo>
                      <a:pt x="15" y="741"/>
                      <a:pt x="10" y="748"/>
                      <a:pt x="11" y="748"/>
                    </a:cubicBezTo>
                    <a:cubicBezTo>
                      <a:pt x="11" y="748"/>
                      <a:pt x="9" y="750"/>
                      <a:pt x="5" y="751"/>
                    </a:cubicBezTo>
                    <a:cubicBezTo>
                      <a:pt x="2" y="752"/>
                      <a:pt x="0" y="752"/>
                      <a:pt x="1" y="751"/>
                    </a:cubicBezTo>
                    <a:cubicBezTo>
                      <a:pt x="5" y="749"/>
                      <a:pt x="123" y="574"/>
                      <a:pt x="122" y="572"/>
                    </a:cubicBezTo>
                    <a:cubicBezTo>
                      <a:pt x="122" y="571"/>
                      <a:pt x="119" y="568"/>
                      <a:pt x="117" y="565"/>
                    </a:cubicBezTo>
                    <a:cubicBezTo>
                      <a:pt x="102" y="551"/>
                      <a:pt x="98" y="534"/>
                      <a:pt x="106" y="519"/>
                    </a:cubicBezTo>
                    <a:cubicBezTo>
                      <a:pt x="107" y="515"/>
                      <a:pt x="169" y="427"/>
                      <a:pt x="243" y="323"/>
                    </a:cubicBezTo>
                    <a:cubicBezTo>
                      <a:pt x="317" y="219"/>
                      <a:pt x="378" y="133"/>
                      <a:pt x="379" y="131"/>
                    </a:cubicBezTo>
                    <a:cubicBezTo>
                      <a:pt x="380" y="129"/>
                      <a:pt x="380" y="129"/>
                      <a:pt x="376" y="123"/>
                    </a:cubicBezTo>
                    <a:cubicBezTo>
                      <a:pt x="371" y="116"/>
                      <a:pt x="366" y="103"/>
                      <a:pt x="366" y="97"/>
                    </a:cubicBezTo>
                    <a:cubicBezTo>
                      <a:pt x="367" y="90"/>
                      <a:pt x="369" y="88"/>
                      <a:pt x="377" y="85"/>
                    </a:cubicBezTo>
                    <a:cubicBezTo>
                      <a:pt x="386" y="81"/>
                      <a:pt x="395" y="82"/>
                      <a:pt x="410" y="86"/>
                    </a:cubicBezTo>
                    <a:cubicBezTo>
                      <a:pt x="418" y="88"/>
                      <a:pt x="420" y="88"/>
                      <a:pt x="421" y="86"/>
                    </a:cubicBezTo>
                    <a:cubicBezTo>
                      <a:pt x="427" y="78"/>
                      <a:pt x="440" y="54"/>
                      <a:pt x="440" y="53"/>
                    </a:cubicBezTo>
                    <a:cubicBezTo>
                      <a:pt x="439" y="52"/>
                      <a:pt x="437" y="48"/>
                      <a:pt x="434" y="45"/>
                    </a:cubicBezTo>
                    <a:cubicBezTo>
                      <a:pt x="428" y="37"/>
                      <a:pt x="423" y="26"/>
                      <a:pt x="422" y="20"/>
                    </a:cubicBezTo>
                    <a:cubicBezTo>
                      <a:pt x="422" y="10"/>
                      <a:pt x="428" y="2"/>
                      <a:pt x="437" y="0"/>
                    </a:cubicBezTo>
                  </a:path>
                </a:pathLst>
              </a:custGeom>
              <a:solidFill>
                <a:srgbClr val="BCBC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8" name="Rectangle 109"/>
            <p:cNvSpPr>
              <a:spLocks noChangeArrowheads="1"/>
            </p:cNvSpPr>
            <p:nvPr/>
          </p:nvSpPr>
          <p:spPr bwMode="auto">
            <a:xfrm>
              <a:off x="316066" y="3669851"/>
              <a:ext cx="478269" cy="369332"/>
            </a:xfrm>
            <a:prstGeom prst="rect">
              <a:avLst/>
            </a:prstGeom>
            <a:noFill/>
            <a:ln w="9525" cap="flat">
              <a:noFill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tx1"/>
                  </a:solidFill>
                  <a:latin typeface="+mn-lt"/>
                </a:rPr>
                <a:t>V</a:t>
              </a:r>
              <a:endParaRPr lang="en-US" altLang="en-US" sz="24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79" name="Rectangle 109"/>
            <p:cNvSpPr>
              <a:spLocks noChangeArrowheads="1"/>
            </p:cNvSpPr>
            <p:nvPr/>
          </p:nvSpPr>
          <p:spPr bwMode="auto">
            <a:xfrm>
              <a:off x="407304" y="4187205"/>
              <a:ext cx="3870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rgbClr val="FF0000"/>
                  </a:solidFill>
                  <a:latin typeface="+mn-lt"/>
                </a:rPr>
                <a:t>D</a:t>
              </a:r>
              <a:endParaRPr lang="en-US" altLang="en-US" sz="16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180" name="Rectangle 109"/>
            <p:cNvSpPr>
              <a:spLocks noChangeArrowheads="1"/>
            </p:cNvSpPr>
            <p:nvPr/>
          </p:nvSpPr>
          <p:spPr bwMode="auto">
            <a:xfrm>
              <a:off x="33395" y="4678594"/>
              <a:ext cx="76094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D+T</a:t>
              </a:r>
              <a:endParaRPr lang="en-US" altLang="en-US" sz="2400" dirty="0">
                <a:solidFill>
                  <a:schemeClr val="accent6">
                    <a:lumMod val="75000"/>
                  </a:schemeClr>
                </a:solidFill>
                <a:latin typeface="+mn-lt"/>
              </a:endParaRPr>
            </a:p>
          </p:txBody>
        </p:sp>
        <p:grpSp>
          <p:nvGrpSpPr>
            <p:cNvPr id="244" name="Group 243"/>
            <p:cNvGrpSpPr/>
            <p:nvPr/>
          </p:nvGrpSpPr>
          <p:grpSpPr>
            <a:xfrm>
              <a:off x="4192277" y="3680651"/>
              <a:ext cx="2263737" cy="481719"/>
              <a:chOff x="6423063" y="2377812"/>
              <a:chExt cx="2263737" cy="1118749"/>
            </a:xfrm>
          </p:grpSpPr>
          <p:sp>
            <p:nvSpPr>
              <p:cNvPr id="245" name="Rectangle 107"/>
              <p:cNvSpPr>
                <a:spLocks noChangeArrowheads="1"/>
              </p:cNvSpPr>
              <p:nvPr/>
            </p:nvSpPr>
            <p:spPr bwMode="auto">
              <a:xfrm>
                <a:off x="6473157" y="2377812"/>
                <a:ext cx="2213643" cy="10662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Tissue collection</a:t>
                </a:r>
              </a:p>
            </p:txBody>
          </p:sp>
          <p:sp>
            <p:nvSpPr>
              <p:cNvPr id="246" name="Line 108"/>
              <p:cNvSpPr>
                <a:spLocks noChangeShapeType="1"/>
              </p:cNvSpPr>
              <p:nvPr/>
            </p:nvSpPr>
            <p:spPr bwMode="auto">
              <a:xfrm>
                <a:off x="6423063" y="2425520"/>
                <a:ext cx="4771" cy="1071041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52" name="Group 251"/>
          <p:cNvGrpSpPr/>
          <p:nvPr/>
        </p:nvGrpSpPr>
        <p:grpSpPr>
          <a:xfrm>
            <a:off x="-16699" y="5149988"/>
            <a:ext cx="8894686" cy="1622066"/>
            <a:chOff x="-16699" y="5149988"/>
            <a:chExt cx="8894686" cy="1622066"/>
          </a:xfrm>
        </p:grpSpPr>
        <p:grpSp>
          <p:nvGrpSpPr>
            <p:cNvPr id="181" name="Group 1"/>
            <p:cNvGrpSpPr>
              <a:grpSpLocks/>
            </p:cNvGrpSpPr>
            <p:nvPr/>
          </p:nvGrpSpPr>
          <p:grpSpPr bwMode="auto">
            <a:xfrm>
              <a:off x="1726583" y="5937167"/>
              <a:ext cx="6445327" cy="212301"/>
              <a:chOff x="614" y="1118"/>
              <a:chExt cx="2702" cy="89"/>
            </a:xfrm>
          </p:grpSpPr>
          <p:sp>
            <p:nvSpPr>
              <p:cNvPr id="182" name="Line 2"/>
              <p:cNvSpPr>
                <a:spLocks noChangeShapeType="1"/>
              </p:cNvSpPr>
              <p:nvPr/>
            </p:nvSpPr>
            <p:spPr bwMode="auto">
              <a:xfrm>
                <a:off x="614" y="1170"/>
                <a:ext cx="2702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3"/>
              <p:cNvSpPr>
                <a:spLocks noChangeShapeType="1"/>
              </p:cNvSpPr>
              <p:nvPr/>
            </p:nvSpPr>
            <p:spPr bwMode="auto">
              <a:xfrm>
                <a:off x="828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4"/>
              <p:cNvSpPr>
                <a:spLocks noChangeShapeType="1"/>
              </p:cNvSpPr>
              <p:nvPr/>
            </p:nvSpPr>
            <p:spPr bwMode="auto">
              <a:xfrm>
                <a:off x="1089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Line 5"/>
              <p:cNvSpPr>
                <a:spLocks noChangeShapeType="1"/>
              </p:cNvSpPr>
              <p:nvPr/>
            </p:nvSpPr>
            <p:spPr bwMode="auto">
              <a:xfrm>
                <a:off x="1612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Line 6"/>
              <p:cNvSpPr>
                <a:spLocks noChangeShapeType="1"/>
              </p:cNvSpPr>
              <p:nvPr/>
            </p:nvSpPr>
            <p:spPr bwMode="auto">
              <a:xfrm>
                <a:off x="1873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Line 7"/>
              <p:cNvSpPr>
                <a:spLocks noChangeShapeType="1"/>
              </p:cNvSpPr>
              <p:nvPr/>
            </p:nvSpPr>
            <p:spPr bwMode="auto">
              <a:xfrm>
                <a:off x="2135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8"/>
              <p:cNvSpPr>
                <a:spLocks noChangeShapeType="1"/>
              </p:cNvSpPr>
              <p:nvPr/>
            </p:nvSpPr>
            <p:spPr bwMode="auto">
              <a:xfrm>
                <a:off x="239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" name="Line 9"/>
              <p:cNvSpPr>
                <a:spLocks noChangeShapeType="1"/>
              </p:cNvSpPr>
              <p:nvPr/>
            </p:nvSpPr>
            <p:spPr bwMode="auto">
              <a:xfrm>
                <a:off x="265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10"/>
              <p:cNvSpPr>
                <a:spLocks noChangeShapeType="1"/>
              </p:cNvSpPr>
              <p:nvPr/>
            </p:nvSpPr>
            <p:spPr bwMode="auto">
              <a:xfrm>
                <a:off x="1350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1" name="Rectangle 11"/>
            <p:cNvSpPr>
              <a:spLocks noChangeArrowheads="1"/>
            </p:cNvSpPr>
            <p:nvPr/>
          </p:nvSpPr>
          <p:spPr bwMode="auto">
            <a:xfrm>
              <a:off x="6537918" y="6132769"/>
              <a:ext cx="1641149" cy="333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Time (days)</a:t>
              </a:r>
            </a:p>
          </p:txBody>
        </p:sp>
        <p:grpSp>
          <p:nvGrpSpPr>
            <p:cNvPr id="192" name="Group 12"/>
            <p:cNvGrpSpPr>
              <a:grpSpLocks/>
            </p:cNvGrpSpPr>
            <p:nvPr/>
          </p:nvGrpSpPr>
          <p:grpSpPr bwMode="auto">
            <a:xfrm>
              <a:off x="765139" y="5293111"/>
              <a:ext cx="920761" cy="462766"/>
              <a:chOff x="179" y="848"/>
              <a:chExt cx="386" cy="194"/>
            </a:xfrm>
          </p:grpSpPr>
          <p:sp>
            <p:nvSpPr>
              <p:cNvPr id="193" name="Freeform 13"/>
              <p:cNvSpPr>
                <a:spLocks noChangeArrowheads="1"/>
              </p:cNvSpPr>
              <p:nvPr/>
            </p:nvSpPr>
            <p:spPr bwMode="auto">
              <a:xfrm>
                <a:off x="179" y="848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" name="Freeform 14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" name="Freeform 15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Freeform 16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Freeform 17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Freeform 18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Freeform 19"/>
              <p:cNvSpPr>
                <a:spLocks noChangeArrowheads="1"/>
              </p:cNvSpPr>
              <p:nvPr/>
            </p:nvSpPr>
            <p:spPr bwMode="auto">
              <a:xfrm>
                <a:off x="186" y="854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0" name="Group 20"/>
            <p:cNvGrpSpPr>
              <a:grpSpLocks/>
            </p:cNvGrpSpPr>
            <p:nvPr/>
          </p:nvGrpSpPr>
          <p:grpSpPr bwMode="auto">
            <a:xfrm>
              <a:off x="765139" y="6309288"/>
              <a:ext cx="920761" cy="462766"/>
              <a:chOff x="179" y="1274"/>
              <a:chExt cx="386" cy="194"/>
            </a:xfrm>
          </p:grpSpPr>
          <p:sp>
            <p:nvSpPr>
              <p:cNvPr id="201" name="Freeform 21"/>
              <p:cNvSpPr>
                <a:spLocks noChangeArrowheads="1"/>
              </p:cNvSpPr>
              <p:nvPr/>
            </p:nvSpPr>
            <p:spPr bwMode="auto">
              <a:xfrm>
                <a:off x="179" y="1274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Freeform 22"/>
              <p:cNvSpPr>
                <a:spLocks noChangeArrowheads="1"/>
              </p:cNvSpPr>
              <p:nvPr/>
            </p:nvSpPr>
            <p:spPr bwMode="auto">
              <a:xfrm>
                <a:off x="182" y="1276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Freeform 23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Freeform 24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Freeform 25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Freeform 26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Freeform 27"/>
              <p:cNvSpPr>
                <a:spLocks noChangeArrowheads="1"/>
              </p:cNvSpPr>
              <p:nvPr/>
            </p:nvSpPr>
            <p:spPr bwMode="auto">
              <a:xfrm>
                <a:off x="186" y="1279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8" name="Group 28"/>
            <p:cNvGrpSpPr>
              <a:grpSpLocks/>
            </p:cNvGrpSpPr>
            <p:nvPr/>
          </p:nvGrpSpPr>
          <p:grpSpPr bwMode="auto">
            <a:xfrm>
              <a:off x="765139" y="5801201"/>
              <a:ext cx="920761" cy="462766"/>
              <a:chOff x="179" y="1061"/>
              <a:chExt cx="386" cy="194"/>
            </a:xfrm>
          </p:grpSpPr>
          <p:sp>
            <p:nvSpPr>
              <p:cNvPr id="209" name="Freeform 29"/>
              <p:cNvSpPr>
                <a:spLocks noChangeArrowheads="1"/>
              </p:cNvSpPr>
              <p:nvPr/>
            </p:nvSpPr>
            <p:spPr bwMode="auto">
              <a:xfrm>
                <a:off x="179" y="1061"/>
                <a:ext cx="384" cy="193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" name="Freeform 30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81" cy="193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Freeform 31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2" name="Freeform 32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3" name="Freeform 33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4" name="Freeform 34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5" name="Freeform 35"/>
              <p:cNvSpPr>
                <a:spLocks noChangeArrowheads="1"/>
              </p:cNvSpPr>
              <p:nvPr/>
            </p:nvSpPr>
            <p:spPr bwMode="auto">
              <a:xfrm>
                <a:off x="186" y="1066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6" name="Group 36"/>
            <p:cNvGrpSpPr>
              <a:grpSpLocks/>
            </p:cNvGrpSpPr>
            <p:nvPr/>
          </p:nvGrpSpPr>
          <p:grpSpPr bwMode="auto">
            <a:xfrm>
              <a:off x="2253756" y="5149988"/>
              <a:ext cx="4250767" cy="694150"/>
              <a:chOff x="835" y="788"/>
              <a:chExt cx="1782" cy="291"/>
            </a:xfrm>
          </p:grpSpPr>
          <p:grpSp>
            <p:nvGrpSpPr>
              <p:cNvPr id="217" name="Group 37"/>
              <p:cNvGrpSpPr>
                <a:grpSpLocks/>
              </p:cNvGrpSpPr>
              <p:nvPr/>
            </p:nvGrpSpPr>
            <p:grpSpPr bwMode="auto">
              <a:xfrm>
                <a:off x="835" y="788"/>
                <a:ext cx="214" cy="291"/>
                <a:chOff x="835" y="788"/>
                <a:chExt cx="214" cy="291"/>
              </a:xfrm>
            </p:grpSpPr>
            <p:sp>
              <p:nvSpPr>
                <p:cNvPr id="236" name="Freeform 38"/>
                <p:cNvSpPr>
                  <a:spLocks noChangeArrowheads="1"/>
                </p:cNvSpPr>
                <p:nvPr/>
              </p:nvSpPr>
              <p:spPr bwMode="auto">
                <a:xfrm>
                  <a:off x="835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7" name="Freeform 39"/>
                <p:cNvSpPr>
                  <a:spLocks noChangeArrowheads="1"/>
                </p:cNvSpPr>
                <p:nvPr/>
              </p:nvSpPr>
              <p:spPr bwMode="auto">
                <a:xfrm>
                  <a:off x="835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8" name="Group 217"/>
              <p:cNvGrpSpPr>
                <a:grpSpLocks/>
              </p:cNvGrpSpPr>
              <p:nvPr/>
            </p:nvGrpSpPr>
            <p:grpSpPr bwMode="auto">
              <a:xfrm>
                <a:off x="1620" y="788"/>
                <a:ext cx="214" cy="291"/>
                <a:chOff x="1620" y="788"/>
                <a:chExt cx="214" cy="291"/>
              </a:xfrm>
            </p:grpSpPr>
            <p:sp>
              <p:nvSpPr>
                <p:cNvPr id="234" name="Freeform 41"/>
                <p:cNvSpPr>
                  <a:spLocks noChangeArrowheads="1"/>
                </p:cNvSpPr>
                <p:nvPr/>
              </p:nvSpPr>
              <p:spPr bwMode="auto">
                <a:xfrm>
                  <a:off x="1620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5" name="Freeform 42"/>
                <p:cNvSpPr>
                  <a:spLocks noChangeArrowheads="1"/>
                </p:cNvSpPr>
                <p:nvPr/>
              </p:nvSpPr>
              <p:spPr bwMode="auto">
                <a:xfrm>
                  <a:off x="1620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9" name="Group 43"/>
              <p:cNvGrpSpPr>
                <a:grpSpLocks/>
              </p:cNvGrpSpPr>
              <p:nvPr/>
            </p:nvGrpSpPr>
            <p:grpSpPr bwMode="auto">
              <a:xfrm>
                <a:off x="1882" y="788"/>
                <a:ext cx="214" cy="291"/>
                <a:chOff x="1882" y="788"/>
                <a:chExt cx="214" cy="291"/>
              </a:xfrm>
            </p:grpSpPr>
            <p:sp>
              <p:nvSpPr>
                <p:cNvPr id="232" name="Freeform 44"/>
                <p:cNvSpPr>
                  <a:spLocks noChangeArrowheads="1"/>
                </p:cNvSpPr>
                <p:nvPr/>
              </p:nvSpPr>
              <p:spPr bwMode="auto">
                <a:xfrm>
                  <a:off x="1882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3" name="Freeform 45"/>
                <p:cNvSpPr>
                  <a:spLocks noChangeArrowheads="1"/>
                </p:cNvSpPr>
                <p:nvPr/>
              </p:nvSpPr>
              <p:spPr bwMode="auto">
                <a:xfrm>
                  <a:off x="1882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0" name="Group 46"/>
              <p:cNvGrpSpPr>
                <a:grpSpLocks/>
              </p:cNvGrpSpPr>
              <p:nvPr/>
            </p:nvGrpSpPr>
            <p:grpSpPr bwMode="auto">
              <a:xfrm>
                <a:off x="2143" y="788"/>
                <a:ext cx="214" cy="291"/>
                <a:chOff x="2143" y="788"/>
                <a:chExt cx="214" cy="291"/>
              </a:xfrm>
            </p:grpSpPr>
            <p:sp>
              <p:nvSpPr>
                <p:cNvPr id="230" name="Freeform 47"/>
                <p:cNvSpPr>
                  <a:spLocks noChangeArrowheads="1"/>
                </p:cNvSpPr>
                <p:nvPr/>
              </p:nvSpPr>
              <p:spPr bwMode="auto">
                <a:xfrm>
                  <a:off x="214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1" name="Freeform 48"/>
                <p:cNvSpPr>
                  <a:spLocks noChangeArrowheads="1"/>
                </p:cNvSpPr>
                <p:nvPr/>
              </p:nvSpPr>
              <p:spPr bwMode="auto">
                <a:xfrm>
                  <a:off x="214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1" name="Group 49"/>
              <p:cNvGrpSpPr>
                <a:grpSpLocks/>
              </p:cNvGrpSpPr>
              <p:nvPr/>
            </p:nvGrpSpPr>
            <p:grpSpPr bwMode="auto">
              <a:xfrm>
                <a:off x="2403" y="788"/>
                <a:ext cx="214" cy="291"/>
                <a:chOff x="2403" y="788"/>
                <a:chExt cx="214" cy="291"/>
              </a:xfrm>
            </p:grpSpPr>
            <p:sp>
              <p:nvSpPr>
                <p:cNvPr id="228" name="Freeform 227"/>
                <p:cNvSpPr>
                  <a:spLocks noChangeArrowheads="1"/>
                </p:cNvSpPr>
                <p:nvPr/>
              </p:nvSpPr>
              <p:spPr bwMode="auto">
                <a:xfrm>
                  <a:off x="240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9" name="Freeform 228"/>
                <p:cNvSpPr>
                  <a:spLocks noChangeArrowheads="1"/>
                </p:cNvSpPr>
                <p:nvPr/>
              </p:nvSpPr>
              <p:spPr bwMode="auto">
                <a:xfrm>
                  <a:off x="240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2" name="Group 52"/>
              <p:cNvGrpSpPr>
                <a:grpSpLocks/>
              </p:cNvGrpSpPr>
              <p:nvPr/>
            </p:nvGrpSpPr>
            <p:grpSpPr bwMode="auto">
              <a:xfrm>
                <a:off x="1097" y="788"/>
                <a:ext cx="214" cy="291"/>
                <a:chOff x="1097" y="788"/>
                <a:chExt cx="214" cy="291"/>
              </a:xfrm>
            </p:grpSpPr>
            <p:sp>
              <p:nvSpPr>
                <p:cNvPr id="226" name="Freeform 53"/>
                <p:cNvSpPr>
                  <a:spLocks noChangeArrowheads="1"/>
                </p:cNvSpPr>
                <p:nvPr/>
              </p:nvSpPr>
              <p:spPr bwMode="auto">
                <a:xfrm>
                  <a:off x="1097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7" name="Freeform 54"/>
                <p:cNvSpPr>
                  <a:spLocks noChangeArrowheads="1"/>
                </p:cNvSpPr>
                <p:nvPr/>
              </p:nvSpPr>
              <p:spPr bwMode="auto">
                <a:xfrm>
                  <a:off x="1097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3" name="Group 55"/>
              <p:cNvGrpSpPr>
                <a:grpSpLocks/>
              </p:cNvGrpSpPr>
              <p:nvPr/>
            </p:nvGrpSpPr>
            <p:grpSpPr bwMode="auto">
              <a:xfrm>
                <a:off x="1358" y="788"/>
                <a:ext cx="214" cy="291"/>
                <a:chOff x="1358" y="788"/>
                <a:chExt cx="214" cy="291"/>
              </a:xfrm>
            </p:grpSpPr>
            <p:sp>
              <p:nvSpPr>
                <p:cNvPr id="224" name="Freeform 56"/>
                <p:cNvSpPr>
                  <a:spLocks noChangeArrowheads="1"/>
                </p:cNvSpPr>
                <p:nvPr/>
              </p:nvSpPr>
              <p:spPr bwMode="auto">
                <a:xfrm>
                  <a:off x="1358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5" name="Freeform 57"/>
                <p:cNvSpPr>
                  <a:spLocks noChangeArrowheads="1"/>
                </p:cNvSpPr>
                <p:nvPr/>
              </p:nvSpPr>
              <p:spPr bwMode="auto">
                <a:xfrm>
                  <a:off x="1358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38" name="Rectangle 109"/>
            <p:cNvSpPr>
              <a:spLocks noChangeArrowheads="1"/>
            </p:cNvSpPr>
            <p:nvPr/>
          </p:nvSpPr>
          <p:spPr bwMode="auto">
            <a:xfrm>
              <a:off x="265972" y="5306709"/>
              <a:ext cx="478269" cy="369332"/>
            </a:xfrm>
            <a:prstGeom prst="rect">
              <a:avLst/>
            </a:prstGeom>
            <a:noFill/>
            <a:ln w="9525" cap="flat">
              <a:noFill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tx1"/>
                  </a:solidFill>
                  <a:latin typeface="+mn-lt"/>
                </a:rPr>
                <a:t>V</a:t>
              </a:r>
              <a:endParaRPr lang="en-US" altLang="en-US" sz="24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239" name="Rectangle 109"/>
            <p:cNvSpPr>
              <a:spLocks noChangeArrowheads="1"/>
            </p:cNvSpPr>
            <p:nvPr/>
          </p:nvSpPr>
          <p:spPr bwMode="auto">
            <a:xfrm>
              <a:off x="357210" y="5824063"/>
              <a:ext cx="3870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rgbClr val="FF0000"/>
                  </a:solidFill>
                  <a:latin typeface="+mn-lt"/>
                </a:rPr>
                <a:t>D</a:t>
              </a:r>
              <a:endParaRPr lang="en-US" altLang="en-US" sz="16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240" name="Rectangle 109"/>
            <p:cNvSpPr>
              <a:spLocks noChangeArrowheads="1"/>
            </p:cNvSpPr>
            <p:nvPr/>
          </p:nvSpPr>
          <p:spPr bwMode="auto">
            <a:xfrm>
              <a:off x="-16699" y="6315452"/>
              <a:ext cx="76094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D+T</a:t>
              </a:r>
              <a:endParaRPr lang="en-US" altLang="en-US" sz="2400" dirty="0">
                <a:solidFill>
                  <a:schemeClr val="accent6">
                    <a:lumMod val="75000"/>
                  </a:schemeClr>
                </a:solidFill>
                <a:latin typeface="+mn-lt"/>
              </a:endParaRPr>
            </a:p>
          </p:txBody>
        </p:sp>
        <p:grpSp>
          <p:nvGrpSpPr>
            <p:cNvPr id="247" name="Group 246"/>
            <p:cNvGrpSpPr/>
            <p:nvPr/>
          </p:nvGrpSpPr>
          <p:grpSpPr>
            <a:xfrm>
              <a:off x="6614250" y="5374345"/>
              <a:ext cx="2263737" cy="481719"/>
              <a:chOff x="6423063" y="2377812"/>
              <a:chExt cx="2263737" cy="1118749"/>
            </a:xfrm>
          </p:grpSpPr>
          <p:sp>
            <p:nvSpPr>
              <p:cNvPr id="248" name="Rectangle 107"/>
              <p:cNvSpPr>
                <a:spLocks noChangeArrowheads="1"/>
              </p:cNvSpPr>
              <p:nvPr/>
            </p:nvSpPr>
            <p:spPr bwMode="auto">
              <a:xfrm>
                <a:off x="6473157" y="2377812"/>
                <a:ext cx="2213643" cy="10662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Tissue collection</a:t>
                </a:r>
              </a:p>
            </p:txBody>
          </p:sp>
          <p:sp>
            <p:nvSpPr>
              <p:cNvPr id="249" name="Line 108"/>
              <p:cNvSpPr>
                <a:spLocks noChangeShapeType="1"/>
              </p:cNvSpPr>
              <p:nvPr/>
            </p:nvSpPr>
            <p:spPr bwMode="auto">
              <a:xfrm>
                <a:off x="6423063" y="2425520"/>
                <a:ext cx="4771" cy="1071041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4263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 effects on body weight at later stage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2808938"/>
            <a:ext cx="8244618" cy="18364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64906" y="3215305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body weight</a:t>
            </a:r>
          </a:p>
          <a:p>
            <a:pPr algn="ct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2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Medical premises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 vivo model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macroscopic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metabolic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molecular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 vitro </a:t>
            </a:r>
            <a:r>
              <a:rPr lang="en-US" dirty="0"/>
              <a:t>model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histological</a:t>
            </a:r>
            <a:endParaRPr lang="en-US" dirty="0"/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metabolic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molecular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1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 partly restores lean mass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2042889"/>
            <a:ext cx="8244618" cy="36721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6871" y="2678276"/>
            <a:ext cx="10035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fat mass</a:t>
            </a:r>
          </a:p>
          <a:p>
            <a:pPr algn="ctr"/>
            <a:r>
              <a:rPr lang="en-US" dirty="0" smtClean="0"/>
              <a:t>gain (g)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2781" y="4312194"/>
            <a:ext cx="11517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lean mass</a:t>
            </a:r>
          </a:p>
          <a:p>
            <a:pPr algn="ctr"/>
            <a:r>
              <a:rPr lang="en-US" dirty="0" smtClean="0"/>
              <a:t>loss (g)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55183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Only dexamethasone alters fat deposits.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3887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Testosterone partly restores individual muscles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15764" y="1655917"/>
            <a:ext cx="8712473" cy="5040670"/>
            <a:chOff x="106215" y="1498601"/>
            <a:chExt cx="8712473" cy="504067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15" y="1498601"/>
              <a:ext cx="8712473" cy="504067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06216" y="1650470"/>
              <a:ext cx="430887" cy="1602170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sz="1600" dirty="0" smtClean="0"/>
                <a:t>gastrocnemius (g)</a:t>
              </a:r>
              <a:endParaRPr lang="en-US" sz="16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27240" y="4592968"/>
              <a:ext cx="430887" cy="1239827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sz="1600" dirty="0" smtClean="0"/>
                <a:t>levator ani (g)</a:t>
              </a:r>
              <a:endParaRPr lang="en-US" sz="16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6216" y="4592968"/>
              <a:ext cx="430887" cy="1281248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sz="1600" dirty="0" smtClean="0"/>
                <a:t>quadriceps (g)</a:t>
              </a:r>
              <a:endParaRPr lang="en-US" sz="16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627239" y="2073535"/>
              <a:ext cx="430887" cy="1179105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sz="1600" dirty="0" smtClean="0"/>
                <a:t>triceps br. (g)</a:t>
              </a:r>
              <a:endParaRPr lang="en-US" sz="1600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043078" y="6540679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733663" y="65406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3352493" y="654067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6346704" y="654269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5037289" y="654269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7656119" y="654269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0080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</a:t>
            </a:r>
            <a:r>
              <a:rPr lang="en-US" dirty="0" smtClean="0"/>
              <a:t>reduces dexamethasone-induced reduction in mouse muscle mass.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0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Metabolic mechanisms of Dexa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Increase in urinary 3MH demonstrates dexamethasone’s pro-catabolic action.</a:t>
            </a:r>
          </a:p>
          <a:p>
            <a:r>
              <a:rPr lang="en-US" dirty="0" smtClean="0"/>
              <a:t>Proteasome is dexamethasone’s main effector:</a:t>
            </a:r>
          </a:p>
          <a:p>
            <a:pPr lvl="1"/>
            <a:r>
              <a:rPr lang="en-US" dirty="0" smtClean="0"/>
              <a:t>E3 ligases upregulated</a:t>
            </a:r>
          </a:p>
          <a:p>
            <a:pPr lvl="1"/>
            <a:r>
              <a:rPr lang="en-US" dirty="0" smtClean="0"/>
              <a:t>amino acid release decreases by 80% when treated with MG132.</a:t>
            </a:r>
          </a:p>
          <a:p>
            <a:r>
              <a:rPr lang="en-US" dirty="0" smtClean="0"/>
              <a:t>Other proteolytic mechanisms are involved.</a:t>
            </a:r>
          </a:p>
        </p:txBody>
      </p:sp>
    </p:spTree>
    <p:extLst>
      <p:ext uri="{BB962C8B-B14F-4D97-AF65-F5344CB8AC3E}">
        <p14:creationId xmlns:p14="http://schemas.microsoft.com/office/powerpoint/2010/main" val="308231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and Dexa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774723" y="2576053"/>
            <a:ext cx="5594555" cy="2181230"/>
            <a:chOff x="40872" y="1690689"/>
            <a:chExt cx="3677265" cy="150200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72" y="1690689"/>
              <a:ext cx="3677265" cy="1194224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574632" y="2884913"/>
              <a:ext cx="314350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(Goldberg, JBC, 1969).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724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and Dexa: caveats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755391" y="2215756"/>
            <a:ext cx="2684206" cy="3136132"/>
            <a:chOff x="-167147" y="2251589"/>
            <a:chExt cx="2684206" cy="313613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09" y="2251589"/>
              <a:ext cx="2086781" cy="239746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-167147" y="4649057"/>
              <a:ext cx="268420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Four days, 0.5 mg/kg dexamethasone on male rats</a:t>
              </a:r>
            </a:p>
            <a:p>
              <a:pPr algn="r"/>
              <a:r>
                <a:rPr lang="en-US" sz="1400" dirty="0" smtClean="0"/>
                <a:t>(</a:t>
              </a:r>
              <a:r>
                <a:rPr lang="en-US" sz="1400" dirty="0" err="1" smtClean="0"/>
                <a:t>Dardevet</a:t>
              </a:r>
              <a:r>
                <a:rPr lang="en-US" sz="1400" dirty="0" smtClean="0"/>
                <a:t> et al., </a:t>
              </a:r>
              <a:r>
                <a:rPr lang="en-US" sz="1400" i="1" dirty="0" smtClean="0"/>
                <a:t>JCI</a:t>
              </a:r>
              <a:r>
                <a:rPr lang="en-US" sz="1400" dirty="0" smtClean="0"/>
                <a:t>, 1995).</a:t>
              </a:r>
              <a:endParaRPr lang="en-US" sz="14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171767" y="1465107"/>
            <a:ext cx="3143505" cy="4681339"/>
            <a:chOff x="6076335" y="1238875"/>
            <a:chExt cx="3143505" cy="4681339"/>
          </a:xfrm>
        </p:grpSpPr>
        <p:sp>
          <p:nvSpPr>
            <p:cNvPr id="5" name="Rectangle 4"/>
            <p:cNvSpPr/>
            <p:nvPr/>
          </p:nvSpPr>
          <p:spPr>
            <a:xfrm>
              <a:off x="6076335" y="5396994"/>
              <a:ext cx="314350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3 mg/kg dexamethasone on male mice</a:t>
              </a:r>
            </a:p>
            <a:p>
              <a:pPr algn="r"/>
              <a:r>
                <a:rPr lang="en-US" sz="1400" dirty="0" smtClean="0"/>
                <a:t>(Baehr et al., </a:t>
              </a:r>
              <a:r>
                <a:rPr lang="en-US" sz="1400" i="1" dirty="0" smtClean="0"/>
                <a:t>J </a:t>
              </a:r>
              <a:r>
                <a:rPr lang="en-US" sz="1400" i="1" dirty="0" err="1" smtClean="0"/>
                <a:t>Physiol</a:t>
              </a:r>
              <a:r>
                <a:rPr lang="en-US" sz="1400" dirty="0" smtClean="0"/>
                <a:t>, 2012).</a:t>
              </a:r>
              <a:endParaRPr lang="en-US" sz="1400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8770" y="1238875"/>
              <a:ext cx="2236909" cy="4158119"/>
            </a:xfrm>
            <a:prstGeom prst="rect">
              <a:avLst/>
            </a:prstGeom>
          </p:spPr>
        </p:pic>
      </p:grpSp>
      <p:sp>
        <p:nvSpPr>
          <p:cNvPr id="16" name="Rectangle 15"/>
          <p:cNvSpPr/>
          <p:nvPr/>
        </p:nvSpPr>
        <p:spPr>
          <a:xfrm>
            <a:off x="3439597" y="6510239"/>
            <a:ext cx="22648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+mj-lt"/>
              </a:rPr>
              <a:t>More caveats later.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917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 effect on atrophying muscle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Molecular marker studies in glucocorticoid atrophy, denervation indicate anabolic and anti-catabolic effects.</a:t>
            </a:r>
          </a:p>
          <a:p>
            <a:r>
              <a:rPr lang="en-US" dirty="0" smtClean="0"/>
              <a:t>Anti-proteolytic in rescue of castration (Serra, Sandor et al., 2012).</a:t>
            </a:r>
          </a:p>
        </p:txBody>
      </p:sp>
    </p:spTree>
    <p:extLst>
      <p:ext uri="{BB962C8B-B14F-4D97-AF65-F5344CB8AC3E}">
        <p14:creationId xmlns:p14="http://schemas.microsoft.com/office/powerpoint/2010/main" val="3626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the context of </a:t>
            </a:r>
            <a:r>
              <a:rPr lang="en-US" dirty="0" smtClean="0"/>
              <a:t>dexamethasone atrophy is based </a:t>
            </a:r>
            <a:r>
              <a:rPr lang="en-US" dirty="0"/>
              <a:t>on inhibiting </a:t>
            </a:r>
            <a:r>
              <a:rPr lang="en-US" dirty="0" smtClean="0"/>
              <a:t>the latter’s </a:t>
            </a:r>
            <a:r>
              <a:rPr lang="en-US" dirty="0"/>
              <a:t>proteolytic </a:t>
            </a:r>
            <a:r>
              <a:rPr lang="en-US" dirty="0" smtClean="0"/>
              <a:t>effects.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05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8480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MuRF1 is restored to baseline levels by testosterone co-administration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4" y="1267861"/>
            <a:ext cx="8028216" cy="5508542"/>
          </a:xfrm>
        </p:spPr>
      </p:pic>
      <p:sp>
        <p:nvSpPr>
          <p:cNvPr id="13" name="Rectangle 12"/>
          <p:cNvSpPr/>
          <p:nvPr/>
        </p:nvSpPr>
        <p:spPr>
          <a:xfrm>
            <a:off x="0" y="1690230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MuRF1 mRNA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69441" y="3012669"/>
            <a:ext cx="1326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MuRF1 mRNA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69441" y="4335108"/>
            <a:ext cx="1326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MAFbx mRNA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24063" y="5657546"/>
            <a:ext cx="12721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MAFbx mRNA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4737850" y="6550221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2080682" y="655022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7395018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7154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Chymotrypsin-like activity correlates with phenotype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59" r="34687"/>
          <a:stretch/>
        </p:blipFill>
        <p:spPr>
          <a:xfrm>
            <a:off x="2005168" y="1815792"/>
            <a:ext cx="2212258" cy="4351338"/>
          </a:xfrm>
        </p:spPr>
      </p:pic>
      <p:sp>
        <p:nvSpPr>
          <p:cNvPr id="5" name="Rectangle 4"/>
          <p:cNvSpPr/>
          <p:nvPr/>
        </p:nvSpPr>
        <p:spPr>
          <a:xfrm>
            <a:off x="2593805" y="614817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628651" y="2516139"/>
            <a:ext cx="11602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proteasome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628650" y="4428514"/>
            <a:ext cx="11602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triceps proteasome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4670323" y="3457490"/>
            <a:ext cx="41197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Could not substantiate ubiquitination of myosin.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72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Glucocorticoids in humans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Stress hormones working towards hyperglycemia</a:t>
            </a:r>
          </a:p>
          <a:p>
            <a:r>
              <a:rPr lang="en-US" dirty="0" smtClean="0"/>
              <a:t>Activate immunosuppressive mechanisms, such as macrophage apoptosis.</a:t>
            </a:r>
          </a:p>
          <a:p>
            <a:r>
              <a:rPr lang="en-US" dirty="0" smtClean="0"/>
              <a:t>Prescribed to ~1% per annum.</a:t>
            </a:r>
          </a:p>
          <a:p>
            <a:r>
              <a:rPr lang="en-US" dirty="0"/>
              <a:t>E</a:t>
            </a:r>
            <a:r>
              <a:rPr lang="en-US" dirty="0" smtClean="0"/>
              <a:t>ffects include</a:t>
            </a:r>
          </a:p>
          <a:p>
            <a:pPr lvl="1"/>
            <a:r>
              <a:rPr lang="en-US" dirty="0" smtClean="0"/>
              <a:t>edema*</a:t>
            </a:r>
          </a:p>
          <a:p>
            <a:pPr lvl="1"/>
            <a:r>
              <a:rPr lang="en-US" dirty="0" smtClean="0"/>
              <a:t>osteopenia</a:t>
            </a:r>
          </a:p>
          <a:p>
            <a:pPr lvl="1"/>
            <a:r>
              <a:rPr lang="en-US" dirty="0" smtClean="0"/>
              <a:t>insulin resistance</a:t>
            </a:r>
          </a:p>
          <a:p>
            <a:pPr lvl="1"/>
            <a:r>
              <a:rPr lang="en-US" dirty="0" smtClean="0"/>
              <a:t>muscle loss.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06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181" y="1355877"/>
            <a:ext cx="7745502" cy="54864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7645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</a:t>
            </a:r>
            <a:r>
              <a:rPr lang="en-US" dirty="0" smtClean="0"/>
              <a:t>examethasone represses autophagosome-associated genes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856419" y="657673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295337" y="657673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417501" y="657673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228600" y="1956467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beclin mRNA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28600" y="3581939"/>
            <a:ext cx="13961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cathepsin L mRNA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228600" y="5422856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LC3 mRNA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0608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34" y="1188720"/>
            <a:ext cx="8001266" cy="566928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8499"/>
            <a:ext cx="7886700" cy="1325563"/>
          </a:xfrm>
        </p:spPr>
        <p:txBody>
          <a:bodyPr/>
          <a:lstStyle/>
          <a:p>
            <a:r>
              <a:rPr lang="en-US" dirty="0" smtClean="0"/>
              <a:t>Cathepsin L activity does not correlate with phenotype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4355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039699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329011" y="655022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-17474" y="1590871"/>
            <a:ext cx="1444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gastrocnemius autophagosome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-17472" y="3546306"/>
            <a:ext cx="14447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</a:t>
            </a:r>
            <a:r>
              <a:rPr lang="en-US" sz="1400" dirty="0"/>
              <a:t>autophagosome </a:t>
            </a:r>
            <a:r>
              <a:rPr lang="en-US" sz="1400" dirty="0" smtClean="0"/>
              <a:t>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-93714" y="5324007"/>
            <a:ext cx="1444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triceps autophagosome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5645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121" y="1539567"/>
            <a:ext cx="4140596" cy="4140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Prenylated</a:t>
            </a:r>
            <a:r>
              <a:rPr lang="en-US" dirty="0" smtClean="0"/>
              <a:t> LC3 isoform indicates autophagy unchanged</a:t>
            </a:r>
            <a:endParaRPr lang="en-US" dirty="0"/>
          </a:p>
        </p:txBody>
      </p:sp>
      <p:sp>
        <p:nvSpPr>
          <p:cNvPr id="5" name="Text Box 53"/>
          <p:cNvSpPr txBox="1">
            <a:spLocks noChangeArrowheads="1"/>
          </p:cNvSpPr>
          <p:nvPr/>
        </p:nvSpPr>
        <p:spPr bwMode="auto">
          <a:xfrm>
            <a:off x="-342618" y="3175196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LC3</a:t>
            </a: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238074" y="4048564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GAPDH</a:t>
            </a:r>
          </a:p>
        </p:txBody>
      </p:sp>
      <p:pic>
        <p:nvPicPr>
          <p:cNvPr id="7" name="Picture 5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1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7" r="3268"/>
          <a:stretch>
            <a:fillRect/>
          </a:stretch>
        </p:blipFill>
        <p:spPr bwMode="auto">
          <a:xfrm>
            <a:off x="1046470" y="3778867"/>
            <a:ext cx="3210897" cy="717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52000" contrast="74000"/>
                  </a:blip>
                  <a:srcRect l="1807" r="326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56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7" r="2315" b="17795"/>
          <a:stretch>
            <a:fillRect/>
          </a:stretch>
        </p:blipFill>
        <p:spPr bwMode="auto">
          <a:xfrm>
            <a:off x="1046470" y="2664544"/>
            <a:ext cx="3210897" cy="1021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897" r="2315" b="1779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 Box 57"/>
          <p:cNvSpPr txBox="1">
            <a:spLocks noChangeArrowheads="1"/>
          </p:cNvSpPr>
          <p:nvPr/>
        </p:nvSpPr>
        <p:spPr bwMode="auto">
          <a:xfrm>
            <a:off x="289847" y="2921908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slow &gt;</a:t>
            </a:r>
          </a:p>
        </p:txBody>
      </p:sp>
      <p:sp>
        <p:nvSpPr>
          <p:cNvPr id="10" name="Text Box 58"/>
          <p:cNvSpPr txBox="1">
            <a:spLocks noChangeArrowheads="1"/>
          </p:cNvSpPr>
          <p:nvPr/>
        </p:nvSpPr>
        <p:spPr bwMode="auto">
          <a:xfrm>
            <a:off x="238074" y="3304321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fast 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262521" y="5624146"/>
            <a:ext cx="1444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LC3-II normalized to GAPDH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7301494" y="5624145"/>
            <a:ext cx="1444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LC3-II normalized to LC3-I</a:t>
            </a:r>
            <a:endParaRPr lang="en-US" sz="1600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521127"/>
              </p:ext>
            </p:extLst>
          </p:nvPr>
        </p:nvGraphicFramePr>
        <p:xfrm>
          <a:off x="237036" y="4578350"/>
          <a:ext cx="4020331" cy="7416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01187"/>
                <a:gridCol w="536524"/>
                <a:gridCol w="536524"/>
                <a:gridCol w="536524"/>
                <a:gridCol w="536524"/>
                <a:gridCol w="536524"/>
                <a:gridCol w="53652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Dexa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Testo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0" y="6337505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Gastrocnemius, 7 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Sub-optimal normalization has been used by others to hypothesize role of autophagy. 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6916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Calpain markers did not correlate with the phenotype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02" y="2502402"/>
            <a:ext cx="7996501" cy="3657600"/>
          </a:xfrm>
        </p:spPr>
      </p:pic>
      <p:sp>
        <p:nvSpPr>
          <p:cNvPr id="5" name="Rectangle 4"/>
          <p:cNvSpPr/>
          <p:nvPr/>
        </p:nvSpPr>
        <p:spPr>
          <a:xfrm>
            <a:off x="4694188" y="600611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049532" y="600611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338844" y="600611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107617" y="3824653"/>
            <a:ext cx="147253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gastrocnemius calpain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-44960" y="6488668"/>
            <a:ext cx="90779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Also, no change in mu-calpain, calpastatin protein levels.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53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" r="2525"/>
          <a:stretch>
            <a:fillRect/>
          </a:stretch>
        </p:blipFill>
        <p:spPr bwMode="auto">
          <a:xfrm>
            <a:off x="5439506" y="1511993"/>
            <a:ext cx="3566843" cy="691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479" r="252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Picture 56"/>
          <p:cNvPicPr>
            <a:picLocks noChangeAspect="1" noChangeArrowheads="1"/>
          </p:cNvPicPr>
          <p:nvPr/>
        </p:nvPicPr>
        <p:blipFill>
          <a:blip r:embed="rId3">
            <a:lum bright="50000" contras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"/>
          <a:stretch>
            <a:fillRect/>
          </a:stretch>
        </p:blipFill>
        <p:spPr bwMode="auto">
          <a:xfrm>
            <a:off x="5450274" y="2244595"/>
            <a:ext cx="3556076" cy="705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50000" contrast="50000"/>
                  </a:blip>
                  <a:srcRect l="13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996" y="181589"/>
            <a:ext cx="8515350" cy="1325563"/>
          </a:xfrm>
        </p:spPr>
        <p:txBody>
          <a:bodyPr/>
          <a:lstStyle/>
          <a:p>
            <a:r>
              <a:rPr lang="en-US" dirty="0" smtClean="0"/>
              <a:t>Translation regulators appear unchanged</a:t>
            </a:r>
            <a:endParaRPr lang="en-US" dirty="0"/>
          </a:p>
        </p:txBody>
      </p:sp>
      <p:sp>
        <p:nvSpPr>
          <p:cNvPr id="5" name="Text Box 53"/>
          <p:cNvSpPr txBox="1">
            <a:spLocks noChangeArrowheads="1"/>
          </p:cNvSpPr>
          <p:nvPr/>
        </p:nvSpPr>
        <p:spPr bwMode="auto">
          <a:xfrm>
            <a:off x="0" y="1830824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 Ⓟ-eIF2α</a:t>
            </a: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0" y="2496573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GAPDH</a:t>
            </a:r>
          </a:p>
        </p:txBody>
      </p:sp>
      <p:pic>
        <p:nvPicPr>
          <p:cNvPr id="7" name="Picture 5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1" r="1030"/>
          <a:stretch>
            <a:fillRect/>
          </a:stretch>
        </p:blipFill>
        <p:spPr bwMode="auto">
          <a:xfrm>
            <a:off x="989913" y="1690689"/>
            <a:ext cx="3178207" cy="498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30000" contrast="70000"/>
                  </a:blip>
                  <a:srcRect l="4521" r="103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56"/>
          <p:cNvPicPr>
            <a:picLocks noChangeAspect="1" noChangeArrowheads="1"/>
          </p:cNvPicPr>
          <p:nvPr/>
        </p:nvPicPr>
        <p:blipFill>
          <a:blip r:embed="rId5">
            <a:lum bright="40000" contras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" r="2936"/>
          <a:stretch>
            <a:fillRect/>
          </a:stretch>
        </p:blipFill>
        <p:spPr bwMode="auto">
          <a:xfrm>
            <a:off x="863908" y="2291095"/>
            <a:ext cx="3304212" cy="628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40000" contrast="72000"/>
                  </a:blip>
                  <a:srcRect l="1704" r="293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73" y="3589309"/>
            <a:ext cx="2772081" cy="3204235"/>
          </a:xfrm>
          <a:prstGeom prst="rect">
            <a:avLst/>
          </a:prstGeom>
        </p:spPr>
      </p:pic>
      <p:sp>
        <p:nvSpPr>
          <p:cNvPr id="10" name="Text Box 53"/>
          <p:cNvSpPr txBox="1">
            <a:spLocks noChangeArrowheads="1"/>
          </p:cNvSpPr>
          <p:nvPr/>
        </p:nvSpPr>
        <p:spPr bwMode="auto">
          <a:xfrm>
            <a:off x="431954" y="5191427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 Ⓟ-eIF2α</a:t>
            </a:r>
          </a:p>
        </p:txBody>
      </p:sp>
      <p:graphicFrame>
        <p:nvGraphicFramePr>
          <p:cNvPr id="11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691258"/>
              </p:ext>
            </p:extLst>
          </p:nvPr>
        </p:nvGraphicFramePr>
        <p:xfrm>
          <a:off x="4572000" y="3067307"/>
          <a:ext cx="4434347" cy="719855"/>
        </p:xfrm>
        <a:graphic>
          <a:graphicData uri="http://schemas.openxmlformats.org/drawingml/2006/table">
            <a:tbl>
              <a:tblPr/>
              <a:tblGrid>
                <a:gridCol w="914399"/>
                <a:gridCol w="586658"/>
                <a:gridCol w="586658"/>
                <a:gridCol w="586658"/>
                <a:gridCol w="586658"/>
                <a:gridCol w="586658"/>
                <a:gridCol w="586658"/>
              </a:tblGrid>
              <a:tr h="35899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0863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" name="Text Box 53"/>
          <p:cNvSpPr txBox="1">
            <a:spLocks noChangeArrowheads="1"/>
          </p:cNvSpPr>
          <p:nvPr/>
        </p:nvSpPr>
        <p:spPr bwMode="auto">
          <a:xfrm>
            <a:off x="4178888" y="1787753"/>
            <a:ext cx="1100679" cy="30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eIF3f</a:t>
            </a:r>
          </a:p>
        </p:txBody>
      </p:sp>
      <p:sp>
        <p:nvSpPr>
          <p:cNvPr id="13" name="Text Box 54"/>
          <p:cNvSpPr txBox="1">
            <a:spLocks noChangeArrowheads="1"/>
          </p:cNvSpPr>
          <p:nvPr/>
        </p:nvSpPr>
        <p:spPr bwMode="auto">
          <a:xfrm>
            <a:off x="4178888" y="2413022"/>
            <a:ext cx="1100679" cy="30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GAPDH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886" y="3653765"/>
            <a:ext cx="2772081" cy="3204235"/>
          </a:xfrm>
          <a:prstGeom prst="rect">
            <a:avLst/>
          </a:prstGeom>
        </p:spPr>
      </p:pic>
      <p:sp>
        <p:nvSpPr>
          <p:cNvPr id="17" name="Text Box 53"/>
          <p:cNvSpPr txBox="1">
            <a:spLocks noChangeArrowheads="1"/>
          </p:cNvSpPr>
          <p:nvPr/>
        </p:nvSpPr>
        <p:spPr bwMode="auto">
          <a:xfrm>
            <a:off x="5279567" y="5191427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Cabin" panose="020B0803050202020004" pitchFamily="34" charset="0"/>
              </a:rPr>
              <a:t>eIF3-f</a:t>
            </a:r>
            <a:endParaRPr lang="en-US" altLang="en-US" sz="1600" dirty="0">
              <a:latin typeface="Cabin" panose="020B08030502020200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71971" y="6550223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gastrocnemius, day 7</a:t>
            </a:r>
            <a:endParaRPr lang="en-US" sz="1400" dirty="0"/>
          </a:p>
        </p:txBody>
      </p:sp>
      <p:graphicFrame>
        <p:nvGraphicFramePr>
          <p:cNvPr id="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144567"/>
              </p:ext>
            </p:extLst>
          </p:nvPr>
        </p:nvGraphicFramePr>
        <p:xfrm>
          <a:off x="187554" y="2988595"/>
          <a:ext cx="4070551" cy="708335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8944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125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541" y="177166"/>
            <a:ext cx="7886700" cy="1325563"/>
          </a:xfrm>
        </p:spPr>
        <p:txBody>
          <a:bodyPr/>
          <a:lstStyle/>
          <a:p>
            <a:r>
              <a:rPr lang="en-US" dirty="0" smtClean="0"/>
              <a:t>4E-BP is not inhibited by testosterone</a:t>
            </a:r>
            <a:endParaRPr lang="en-US" dirty="0"/>
          </a:p>
        </p:txBody>
      </p:sp>
      <p:grpSp>
        <p:nvGrpSpPr>
          <p:cNvPr id="6" name="Group 105"/>
          <p:cNvGrpSpPr>
            <a:grpSpLocks/>
          </p:cNvGrpSpPr>
          <p:nvPr/>
        </p:nvGrpSpPr>
        <p:grpSpPr bwMode="auto">
          <a:xfrm>
            <a:off x="2576052" y="1608243"/>
            <a:ext cx="6371355" cy="1004725"/>
            <a:chOff x="1178" y="5"/>
            <a:chExt cx="2273" cy="725"/>
          </a:xfrm>
        </p:grpSpPr>
        <p:sp>
          <p:nvSpPr>
            <p:cNvPr id="7" name="Text Box 106"/>
            <p:cNvSpPr txBox="1">
              <a:spLocks noChangeArrowheads="1"/>
            </p:cNvSpPr>
            <p:nvPr/>
          </p:nvSpPr>
          <p:spPr bwMode="auto">
            <a:xfrm>
              <a:off x="1190" y="497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Ⓟ-4EBP</a:t>
              </a:r>
            </a:p>
          </p:txBody>
        </p:sp>
        <p:sp>
          <p:nvSpPr>
            <p:cNvPr id="8" name="Text Box 107"/>
            <p:cNvSpPr txBox="1">
              <a:spLocks noChangeArrowheads="1"/>
            </p:cNvSpPr>
            <p:nvPr/>
          </p:nvSpPr>
          <p:spPr bwMode="auto">
            <a:xfrm>
              <a:off x="1178" y="25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9" name="Picture 1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" contrast="5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4" y="5"/>
              <a:ext cx="1256" cy="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10000" contrast="20000"/>
                    </a:blip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109"/>
          <p:cNvGrpSpPr>
            <a:grpSpLocks/>
          </p:cNvGrpSpPr>
          <p:nvPr/>
        </p:nvGrpSpPr>
        <p:grpSpPr bwMode="auto">
          <a:xfrm>
            <a:off x="-1386348" y="1608243"/>
            <a:ext cx="5692877" cy="1044461"/>
            <a:chOff x="-591" y="-5"/>
            <a:chExt cx="2376" cy="696"/>
          </a:xfrm>
        </p:grpSpPr>
        <p:sp>
          <p:nvSpPr>
            <p:cNvPr id="11" name="Text Box 110"/>
            <p:cNvSpPr txBox="1">
              <a:spLocks noChangeArrowheads="1"/>
            </p:cNvSpPr>
            <p:nvPr/>
          </p:nvSpPr>
          <p:spPr bwMode="auto">
            <a:xfrm>
              <a:off x="-573" y="543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total 4EBP</a:t>
              </a:r>
            </a:p>
          </p:txBody>
        </p:sp>
        <p:sp>
          <p:nvSpPr>
            <p:cNvPr id="12" name="Text Box 111"/>
            <p:cNvSpPr txBox="1">
              <a:spLocks noChangeArrowheads="1"/>
            </p:cNvSpPr>
            <p:nvPr/>
          </p:nvSpPr>
          <p:spPr bwMode="auto">
            <a:xfrm>
              <a:off x="-591" y="91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GAPDH</a:t>
              </a:r>
            </a:p>
          </p:txBody>
        </p:sp>
        <p:pic>
          <p:nvPicPr>
            <p:cNvPr id="13" name="Picture 1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4000" contras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3" r="3047"/>
            <a:stretch>
              <a:fillRect/>
            </a:stretch>
          </p:blipFill>
          <p:spPr bwMode="auto">
            <a:xfrm>
              <a:off x="420" y="-5"/>
              <a:ext cx="1365" cy="6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60000" contrast="60000"/>
                    </a:blip>
                    <a:srcRect l="2333" r="304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130174"/>
              </p:ext>
            </p:extLst>
          </p:nvPr>
        </p:nvGraphicFramePr>
        <p:xfrm>
          <a:off x="235978" y="2654946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515334"/>
              </p:ext>
            </p:extLst>
          </p:nvPr>
        </p:nvGraphicFramePr>
        <p:xfrm>
          <a:off x="4591665" y="2612968"/>
          <a:ext cx="4242620" cy="749197"/>
        </p:xfrm>
        <a:graphic>
          <a:graphicData uri="http://schemas.openxmlformats.org/drawingml/2006/table">
            <a:tbl>
              <a:tblPr/>
              <a:tblGrid>
                <a:gridCol w="909488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55" y="3503566"/>
            <a:ext cx="7344720" cy="295277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0" y="6344632"/>
            <a:ext cx="91117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gastrocnemius, day </a:t>
            </a:r>
            <a:r>
              <a:rPr lang="en-US" sz="1400" dirty="0"/>
              <a:t>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Could not employ polysome profiling. </a:t>
            </a:r>
            <a:endParaRPr lang="en-US" sz="1400" dirty="0"/>
          </a:p>
        </p:txBody>
      </p:sp>
      <p:sp>
        <p:nvSpPr>
          <p:cNvPr id="20" name="Text Box 110"/>
          <p:cNvSpPr txBox="1">
            <a:spLocks noChangeArrowheads="1"/>
          </p:cNvSpPr>
          <p:nvPr/>
        </p:nvSpPr>
        <p:spPr bwMode="auto">
          <a:xfrm>
            <a:off x="1635116" y="6271082"/>
            <a:ext cx="2348072" cy="290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ct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total 4EBP</a:t>
            </a:r>
          </a:p>
        </p:txBody>
      </p:sp>
      <p:sp>
        <p:nvSpPr>
          <p:cNvPr id="21" name="Text Box 106"/>
          <p:cNvSpPr txBox="1">
            <a:spLocks noChangeArrowheads="1"/>
          </p:cNvSpPr>
          <p:nvPr/>
        </p:nvSpPr>
        <p:spPr bwMode="auto">
          <a:xfrm>
            <a:off x="5141842" y="6271082"/>
            <a:ext cx="2746999" cy="279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ct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Ⓟ-4EBP</a:t>
            </a:r>
          </a:p>
        </p:txBody>
      </p:sp>
    </p:spTree>
    <p:extLst>
      <p:ext uri="{BB962C8B-B14F-4D97-AF65-F5344CB8AC3E}">
        <p14:creationId xmlns:p14="http://schemas.microsoft.com/office/powerpoint/2010/main" val="344052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Dexamethasone-induced loss of muscle is correlated with an increase in proteasome activity and E3 ligases expression.</a:t>
            </a:r>
          </a:p>
          <a:p>
            <a:r>
              <a:rPr lang="en-US" dirty="0" smtClean="0"/>
              <a:t>Rescue by testosterone co-administration is correlated with proteasome repression.</a:t>
            </a:r>
          </a:p>
          <a:p>
            <a:r>
              <a:rPr lang="en-US" dirty="0" smtClean="0"/>
              <a:t>Autophagy, calpains, protein synthesis changes are less correlated with the phenotype.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7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Glucocorticoids’ transcriptional </a:t>
            </a:r>
            <a:r>
              <a:rPr lang="en-US" dirty="0"/>
              <a:t>effect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067278" y="3770874"/>
            <a:ext cx="587209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GR</a:t>
            </a:r>
            <a:endParaRPr lang="en-US" sz="1600" dirty="0"/>
          </a:p>
        </p:txBody>
      </p:sp>
      <p:sp>
        <p:nvSpPr>
          <p:cNvPr id="5" name="Rounded Rectangle 4"/>
          <p:cNvSpPr/>
          <p:nvPr/>
        </p:nvSpPr>
        <p:spPr>
          <a:xfrm>
            <a:off x="1008456" y="4145445"/>
            <a:ext cx="704852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Dexa</a:t>
            </a:r>
            <a:endParaRPr lang="en-US" sz="16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779749" y="4145445"/>
            <a:ext cx="169926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479009" y="5158301"/>
            <a:ext cx="67818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Foxo</a:t>
            </a:r>
            <a:endParaRPr lang="en-US" sz="16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157189" y="4145445"/>
            <a:ext cx="163068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5909341" y="3872737"/>
            <a:ext cx="83820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MuRF1</a:t>
            </a:r>
            <a:endParaRPr lang="en-US" sz="16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779749" y="2945302"/>
            <a:ext cx="163068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479009" y="2569729"/>
            <a:ext cx="67818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Klf15</a:t>
            </a:r>
            <a:endParaRPr lang="en-US" sz="16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088609" y="2945302"/>
            <a:ext cx="169926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779749" y="4060024"/>
            <a:ext cx="4008120" cy="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812384" y="3021603"/>
            <a:ext cx="3810" cy="207684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2983311" y="1910609"/>
            <a:ext cx="1600996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Myostatin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453335" y="2224353"/>
            <a:ext cx="1407502" cy="1465122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534202" y="4660478"/>
            <a:ext cx="1632270" cy="125981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7710601" y="3770874"/>
            <a:ext cx="1151053" cy="646986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muscle</a:t>
            </a:r>
          </a:p>
          <a:p>
            <a:pPr algn="ctr"/>
            <a:r>
              <a:rPr lang="en-US" sz="1600" dirty="0" smtClean="0"/>
              <a:t>loss</a:t>
            </a:r>
            <a:endParaRPr lang="en-US" sz="1600" dirty="0"/>
          </a:p>
        </p:txBody>
      </p:sp>
      <p:sp>
        <p:nvSpPr>
          <p:cNvPr id="34" name="Rounded Rectangle 33"/>
          <p:cNvSpPr/>
          <p:nvPr/>
        </p:nvSpPr>
        <p:spPr>
          <a:xfrm>
            <a:off x="3274630" y="5991997"/>
            <a:ext cx="1600996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4EBP</a:t>
            </a:r>
            <a:endParaRPr lang="en-US" sz="16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69013" y="4060022"/>
            <a:ext cx="673991" cy="62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779254" y="2224353"/>
            <a:ext cx="2763750" cy="154652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972529" y="4491823"/>
            <a:ext cx="2570475" cy="1428466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98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25" grpId="0" animBg="1"/>
      <p:bldP spid="3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transcriptional </a:t>
            </a:r>
            <a:r>
              <a:rPr lang="en-US" dirty="0" smtClean="0"/>
              <a:t>targets of </a:t>
            </a:r>
            <a:r>
              <a:rPr lang="en-US" dirty="0" smtClean="0"/>
              <a:t>Dexa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75" y="1690689"/>
            <a:ext cx="5106586" cy="4351338"/>
          </a:xfrm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2162175" y="6232289"/>
            <a:ext cx="51207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Modified from Braun and Jones, </a:t>
            </a:r>
            <a:r>
              <a:rPr lang="en-US" altLang="en-US" sz="1800" i="1" dirty="0" smtClean="0">
                <a:latin typeface="+mn-lt"/>
              </a:rPr>
              <a:t>Front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2015.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714171" y="2714172"/>
            <a:ext cx="841829" cy="1571513"/>
          </a:xfrm>
          <a:prstGeom prst="ellipse">
            <a:avLst/>
          </a:prstGeom>
          <a:solidFill>
            <a:srgbClr val="FF0000">
              <a:alpha val="15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19625" y="3751265"/>
            <a:ext cx="552450" cy="995362"/>
          </a:xfrm>
          <a:prstGeom prst="ellipse">
            <a:avLst/>
          </a:prstGeom>
          <a:solidFill>
            <a:srgbClr val="FF0000">
              <a:alpha val="35000"/>
            </a:srgbClr>
          </a:solidFill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signaling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5729"/>
            <a:ext cx="9144000" cy="5039360"/>
          </a:xfrm>
          <a:prstGeom prst="rect">
            <a:avLst/>
          </a:prstGeom>
        </p:spPr>
      </p:pic>
      <p:sp>
        <p:nvSpPr>
          <p:cNvPr id="16" name="TextBox 5"/>
          <p:cNvSpPr txBox="1">
            <a:spLocks noChangeArrowheads="1"/>
          </p:cNvSpPr>
          <p:nvPr/>
        </p:nvSpPr>
        <p:spPr bwMode="auto">
          <a:xfrm>
            <a:off x="-83263" y="6211669"/>
            <a:ext cx="682121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Glucocorticoids increase glucose, insulin, but lower glucose uptake.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Putative points of inhibition include IRS 1 and PI3K.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37951" y="5060871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May, 2010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1647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Glucocorticoid myopathy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“Proximal weakness”</a:t>
            </a:r>
            <a:endParaRPr lang="en-US" dirty="0"/>
          </a:p>
          <a:p>
            <a:r>
              <a:rPr lang="en-US" dirty="0"/>
              <a:t>Myofiber </a:t>
            </a:r>
            <a:r>
              <a:rPr lang="en-US" dirty="0" smtClean="0"/>
              <a:t>condition</a:t>
            </a:r>
          </a:p>
          <a:p>
            <a:r>
              <a:rPr lang="en-US" dirty="0" smtClean="0"/>
              <a:t>Loss </a:t>
            </a:r>
            <a:r>
              <a:rPr lang="en-US" dirty="0"/>
              <a:t>of volume, mass, </a:t>
            </a:r>
            <a:r>
              <a:rPr lang="en-US" dirty="0" smtClean="0"/>
              <a:t>force</a:t>
            </a:r>
          </a:p>
          <a:p>
            <a:r>
              <a:rPr lang="en-US" dirty="0" smtClean="0"/>
              <a:t>Increased catabolism:</a:t>
            </a:r>
          </a:p>
          <a:p>
            <a:pPr lvl="1"/>
            <a:r>
              <a:rPr lang="en-US" smtClean="0"/>
              <a:t>urinary </a:t>
            </a:r>
            <a:r>
              <a:rPr lang="en-US" dirty="0" smtClean="0"/>
              <a:t>nitrogen</a:t>
            </a:r>
          </a:p>
          <a:p>
            <a:pPr lvl="1"/>
            <a:r>
              <a:rPr lang="en-US" dirty="0" err="1" smtClean="0"/>
              <a:t>methylhistidine</a:t>
            </a:r>
            <a:endParaRPr lang="en-US" dirty="0" smtClean="0"/>
          </a:p>
          <a:p>
            <a:r>
              <a:rPr lang="en-US" dirty="0" smtClean="0"/>
              <a:t>Some </a:t>
            </a:r>
            <a:r>
              <a:rPr lang="en-US" dirty="0"/>
              <a:t>translation component</a:t>
            </a:r>
          </a:p>
        </p:txBody>
      </p:sp>
    </p:spTree>
    <p:extLst>
      <p:ext uri="{BB962C8B-B14F-4D97-AF65-F5344CB8AC3E}">
        <p14:creationId xmlns:p14="http://schemas.microsoft.com/office/powerpoint/2010/main" val="386745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7075"/>
            <a:ext cx="9144000" cy="5039360"/>
          </a:xfrm>
        </p:spPr>
      </p:pic>
      <p:sp>
        <p:nvSpPr>
          <p:cNvPr id="5" name="Oval 4"/>
          <p:cNvSpPr/>
          <p:nvPr/>
        </p:nvSpPr>
        <p:spPr>
          <a:xfrm>
            <a:off x="3076575" y="5557045"/>
            <a:ext cx="733425" cy="352425"/>
          </a:xfrm>
          <a:prstGeom prst="ellipse">
            <a:avLst/>
          </a:prstGeom>
          <a:solidFill>
            <a:srgbClr val="FF0000">
              <a:alpha val="21000"/>
            </a:srgb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505325" y="3356770"/>
            <a:ext cx="733425" cy="352425"/>
          </a:xfrm>
          <a:prstGeom prst="ellipse">
            <a:avLst/>
          </a:prstGeom>
          <a:solidFill>
            <a:srgbClr val="FF0000">
              <a:alpha val="21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9823931">
            <a:off x="886504" y="2304603"/>
            <a:ext cx="1260491" cy="2382913"/>
          </a:xfrm>
          <a:prstGeom prst="ellipse">
            <a:avLst/>
          </a:prstGeom>
          <a:solidFill>
            <a:srgbClr val="FF0000">
              <a:alpha val="13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109488"/>
            <a:ext cx="8515350" cy="1325563"/>
          </a:xfrm>
        </p:spPr>
        <p:txBody>
          <a:bodyPr/>
          <a:lstStyle/>
          <a:p>
            <a:r>
              <a:rPr lang="en-US" dirty="0" smtClean="0"/>
              <a:t>Mechanisms of Akt desensitization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4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and IGF-I are equally affected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902" y="2498182"/>
            <a:ext cx="4608196" cy="306227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65056" y="5554030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err="1" smtClean="0"/>
              <a:t>Dardevet</a:t>
            </a:r>
            <a:r>
              <a:rPr lang="en-US" sz="1400" dirty="0" smtClean="0"/>
              <a:t> et al., </a:t>
            </a:r>
            <a:r>
              <a:rPr lang="en-US" sz="1400" i="1" dirty="0" smtClean="0"/>
              <a:t>J </a:t>
            </a:r>
            <a:r>
              <a:rPr lang="en-US" sz="1400" i="1" dirty="0" err="1" smtClean="0"/>
              <a:t>Endocr</a:t>
            </a:r>
            <a:r>
              <a:rPr lang="en-US" sz="1400" dirty="0" smtClean="0"/>
              <a:t>, 1998.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3206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caveat: conditions may change </a:t>
            </a:r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276" y="2214430"/>
            <a:ext cx="4362450" cy="4052014"/>
          </a:xfrm>
        </p:spPr>
      </p:pic>
      <p:sp>
        <p:nvSpPr>
          <p:cNvPr id="5" name="Rectangle 4"/>
          <p:cNvSpPr/>
          <p:nvPr/>
        </p:nvSpPr>
        <p:spPr>
          <a:xfrm>
            <a:off x="2894895" y="6266444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Rojas et al., </a:t>
            </a:r>
            <a:r>
              <a:rPr lang="en-US" sz="1400" i="1" dirty="0" err="1" smtClean="0"/>
              <a:t>Endocrin</a:t>
            </a:r>
            <a:r>
              <a:rPr lang="en-US" sz="1400" dirty="0" smtClean="0"/>
              <a:t>, 2003.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7862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 alleviation targets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6282472" cy="39608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02641" y="5705377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Wu et al., </a:t>
            </a:r>
            <a:r>
              <a:rPr lang="en-US" sz="1400" i="1" dirty="0" smtClean="0"/>
              <a:t>Endocrinology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6276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528" y="239615"/>
            <a:ext cx="7886700" cy="1325563"/>
          </a:xfrm>
        </p:spPr>
        <p:txBody>
          <a:bodyPr/>
          <a:lstStyle/>
          <a:p>
            <a:r>
              <a:rPr lang="en-US" dirty="0" smtClean="0"/>
              <a:t>Foxo as mediators of testosterone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589" y="1690689"/>
            <a:ext cx="2371661" cy="3581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64169" y="5272089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Qin et al., </a:t>
            </a:r>
            <a:r>
              <a:rPr lang="en-US" sz="1400" i="1" dirty="0" smtClean="0"/>
              <a:t>BBRC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6282472" cy="39608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02641" y="5705377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Wu et al., </a:t>
            </a:r>
            <a:r>
              <a:rPr lang="en-US" sz="1400" i="1" dirty="0" smtClean="0"/>
              <a:t>Endocrinology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4381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0" y="1409700"/>
            <a:ext cx="5956300" cy="507538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109029" y="3322299"/>
            <a:ext cx="875394" cy="567530"/>
          </a:xfrm>
          <a:prstGeom prst="ellipse">
            <a:avLst/>
          </a:prstGeom>
          <a:solidFill>
            <a:srgbClr val="FF0000">
              <a:alpha val="21000"/>
            </a:srgb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871130" y="6485081"/>
            <a:ext cx="36790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Braun and Jones, </a:t>
            </a:r>
            <a:r>
              <a:rPr lang="en-US" altLang="en-US" sz="1800" i="1" dirty="0" smtClean="0">
                <a:latin typeface="+mn-lt"/>
              </a:rPr>
              <a:t>Front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2015.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03" y="121827"/>
            <a:ext cx="8898194" cy="1325563"/>
          </a:xfrm>
        </p:spPr>
        <p:txBody>
          <a:bodyPr/>
          <a:lstStyle/>
          <a:p>
            <a:r>
              <a:rPr lang="en-US" dirty="0" smtClean="0"/>
              <a:t>Insulin / IGF-I </a:t>
            </a:r>
            <a:r>
              <a:rPr lang="en-US" dirty="0" smtClean="0"/>
              <a:t>could be the Foxo-overruling factor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86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more path towards Akt desensitization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94" y="1652388"/>
            <a:ext cx="4440636" cy="4058100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806612" y="5702338"/>
            <a:ext cx="30888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Tanaka et al., </a:t>
            </a:r>
            <a:r>
              <a:rPr lang="en-US" altLang="en-US" sz="1800" i="1" dirty="0" smtClean="0">
                <a:latin typeface="+mn-lt"/>
              </a:rPr>
              <a:t>Cell </a:t>
            </a:r>
            <a:r>
              <a:rPr lang="en-US" altLang="en-US" sz="1800" i="1" dirty="0" err="1" smtClean="0">
                <a:latin typeface="+mn-lt"/>
              </a:rPr>
              <a:t>Metab</a:t>
            </a:r>
            <a:r>
              <a:rPr lang="en-US" altLang="en-US" sz="1800" dirty="0" smtClean="0">
                <a:latin typeface="+mn-lt"/>
              </a:rPr>
              <a:t>, 2012.</a:t>
            </a:r>
            <a:endParaRPr lang="en-US" altLang="en-US" sz="1800" dirty="0">
              <a:latin typeface="+mn-lt"/>
            </a:endParaRPr>
          </a:p>
        </p:txBody>
      </p:sp>
      <p:grpSp>
        <p:nvGrpSpPr>
          <p:cNvPr id="5" name="Group 4"/>
          <p:cNvGrpSpPr/>
          <p:nvPr/>
        </p:nvGrpSpPr>
        <p:grpSpPr>
          <a:xfrm rot="494582">
            <a:off x="1461374" y="2835868"/>
            <a:ext cx="2633549" cy="284164"/>
            <a:chOff x="2713703" y="3033737"/>
            <a:chExt cx="1615051" cy="284164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2713703" y="3175819"/>
              <a:ext cx="1592826" cy="10815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4306529" y="3033737"/>
              <a:ext cx="22225" cy="284164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971" y="2097157"/>
            <a:ext cx="4318030" cy="3141831"/>
          </a:xfrm>
          <a:prstGeom prst="rect">
            <a:avLst/>
          </a:prstGeom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134280" y="5341156"/>
            <a:ext cx="31130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Britto et al., </a:t>
            </a:r>
            <a:r>
              <a:rPr lang="en-US" altLang="en-US" sz="1800" i="1" dirty="0" smtClean="0">
                <a:latin typeface="+mn-lt"/>
              </a:rPr>
              <a:t>Am J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2014.</a:t>
            </a: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504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glucocorticoid-induced loss </a:t>
            </a:r>
            <a:r>
              <a:rPr lang="en-US" dirty="0" smtClean="0"/>
              <a:t>of muscle </a:t>
            </a:r>
            <a:r>
              <a:rPr lang="en-US" dirty="0"/>
              <a:t>mass is facilitated by </a:t>
            </a:r>
            <a:r>
              <a:rPr lang="en-US" dirty="0" smtClean="0"/>
              <a:t>a restoration of </a:t>
            </a:r>
            <a:r>
              <a:rPr lang="en-US" dirty="0" smtClean="0"/>
              <a:t>Foxo signaling, mediated by IGF-I and  / or REDD1.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37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Testosterone represses the transcriptional atrophy mediators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69" y="1840139"/>
            <a:ext cx="6990181" cy="4351338"/>
          </a:xfrm>
        </p:spPr>
      </p:pic>
      <p:sp>
        <p:nvSpPr>
          <p:cNvPr id="5" name="Rectangle 4"/>
          <p:cNvSpPr/>
          <p:nvPr/>
        </p:nvSpPr>
        <p:spPr>
          <a:xfrm>
            <a:off x="4694189" y="61914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180161" y="619147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048558" y="61914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2509613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Foxo3a mRNA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4483556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Klf15 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74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IGF-I is partly restored by testosterone co-administration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56" y="2625038"/>
            <a:ext cx="7344720" cy="2772178"/>
          </a:xfrm>
        </p:spPr>
      </p:pic>
      <p:sp>
        <p:nvSpPr>
          <p:cNvPr id="5" name="Rectangle 4"/>
          <p:cNvSpPr/>
          <p:nvPr/>
        </p:nvSpPr>
        <p:spPr>
          <a:xfrm>
            <a:off x="4753182" y="539721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239154" y="539721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107551" y="539721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3480666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</a:t>
            </a:r>
          </a:p>
          <a:p>
            <a:pPr algn="r"/>
            <a:r>
              <a:rPr lang="en-US" dirty="0" smtClean="0"/>
              <a:t>IGF-I </a:t>
            </a:r>
            <a:r>
              <a:rPr lang="en-US" dirty="0" err="1" smtClean="0"/>
              <a:t>Ea</a:t>
            </a:r>
            <a:r>
              <a:rPr lang="en-US" dirty="0" smtClean="0"/>
              <a:t> 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91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Glucocorticoids effect on  translation is understudied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107023"/>
            <a:ext cx="5849905" cy="3754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111" y="1805308"/>
            <a:ext cx="3128889" cy="43580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69867" y="6488668"/>
            <a:ext cx="8189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Three-day prednisone on healthy volunteers (</a:t>
            </a:r>
            <a:r>
              <a:rPr lang="en-US" dirty="0" err="1" smtClean="0"/>
              <a:t>Lofberg</a:t>
            </a:r>
            <a:r>
              <a:rPr lang="en-US" dirty="0" smtClean="0"/>
              <a:t> et al., </a:t>
            </a:r>
            <a:r>
              <a:rPr lang="en-US" dirty="0" err="1" smtClean="0"/>
              <a:t>Eur</a:t>
            </a:r>
            <a:r>
              <a:rPr lang="en-US" dirty="0" smtClean="0"/>
              <a:t> J </a:t>
            </a:r>
            <a:r>
              <a:rPr lang="en-US" dirty="0" err="1" smtClean="0"/>
              <a:t>Clin</a:t>
            </a:r>
            <a:r>
              <a:rPr lang="en-US" dirty="0" smtClean="0"/>
              <a:t> Invest, 2002)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30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estosterone </a:t>
            </a:r>
            <a:r>
              <a:rPr lang="en-US" dirty="0" smtClean="0"/>
              <a:t>partly reverses </a:t>
            </a:r>
            <a:r>
              <a:rPr lang="en-US" dirty="0" smtClean="0"/>
              <a:t>REDD1 upregulation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85" y="1994540"/>
            <a:ext cx="8244618" cy="45720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58214" y="641268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1793587" y="641268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243232" y="641268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117987" y="2905665"/>
            <a:ext cx="1343367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400" dirty="0" smtClean="0"/>
              <a:t>gastrocnemius </a:t>
            </a:r>
          </a:p>
          <a:p>
            <a:pPr algn="r"/>
            <a:r>
              <a:rPr lang="en-US" sz="1400" dirty="0" smtClean="0"/>
              <a:t>REDD1 mRNA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-43034" y="5221162"/>
            <a:ext cx="1343367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400" dirty="0" smtClean="0"/>
              <a:t>quadriceps</a:t>
            </a:r>
          </a:p>
          <a:p>
            <a:pPr algn="r"/>
            <a:r>
              <a:rPr lang="en-US" sz="1400" dirty="0" smtClean="0"/>
              <a:t>REDD1 mRNA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1075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161270"/>
            <a:ext cx="7886700" cy="1325563"/>
          </a:xfrm>
        </p:spPr>
        <p:txBody>
          <a:bodyPr/>
          <a:lstStyle/>
          <a:p>
            <a:r>
              <a:rPr lang="en-US" dirty="0" smtClean="0"/>
              <a:t>Akt (Ser 473) does not respond to testosterone</a:t>
            </a:r>
            <a:endParaRPr lang="en-US" dirty="0"/>
          </a:p>
        </p:txBody>
      </p:sp>
      <p:grpSp>
        <p:nvGrpSpPr>
          <p:cNvPr id="6" name="Group 105"/>
          <p:cNvGrpSpPr>
            <a:grpSpLocks/>
          </p:cNvGrpSpPr>
          <p:nvPr/>
        </p:nvGrpSpPr>
        <p:grpSpPr bwMode="auto">
          <a:xfrm>
            <a:off x="-1423323" y="1537878"/>
            <a:ext cx="5671356" cy="1263727"/>
            <a:chOff x="-686" y="46"/>
            <a:chExt cx="2512" cy="548"/>
          </a:xfrm>
        </p:grpSpPr>
        <p:sp>
          <p:nvSpPr>
            <p:cNvPr id="7" name="Text Box 106"/>
            <p:cNvSpPr txBox="1">
              <a:spLocks noChangeArrowheads="1"/>
            </p:cNvSpPr>
            <p:nvPr/>
          </p:nvSpPr>
          <p:spPr bwMode="auto">
            <a:xfrm>
              <a:off x="-686" y="59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 total Akt</a:t>
              </a:r>
            </a:p>
          </p:txBody>
        </p:sp>
        <p:sp>
          <p:nvSpPr>
            <p:cNvPr id="8" name="Text Box 107"/>
            <p:cNvSpPr txBox="1">
              <a:spLocks noChangeArrowheads="1"/>
            </p:cNvSpPr>
            <p:nvPr/>
          </p:nvSpPr>
          <p:spPr bwMode="auto">
            <a:xfrm>
              <a:off x="-683" y="447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9" name="Picture 1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" y="46"/>
              <a:ext cx="1475" cy="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60000" contrast="70000"/>
                    </a:blip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109"/>
          <p:cNvGrpSpPr>
            <a:grpSpLocks/>
          </p:cNvGrpSpPr>
          <p:nvPr/>
        </p:nvGrpSpPr>
        <p:grpSpPr bwMode="auto">
          <a:xfrm>
            <a:off x="3126200" y="1537877"/>
            <a:ext cx="6017800" cy="1381539"/>
            <a:chOff x="1152" y="52"/>
            <a:chExt cx="2459" cy="540"/>
          </a:xfrm>
        </p:grpSpPr>
        <p:sp>
          <p:nvSpPr>
            <p:cNvPr id="11" name="Text Box 110"/>
            <p:cNvSpPr txBox="1">
              <a:spLocks noChangeArrowheads="1"/>
            </p:cNvSpPr>
            <p:nvPr/>
          </p:nvSpPr>
          <p:spPr bwMode="auto">
            <a:xfrm>
              <a:off x="1154" y="52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Ⓟ473-Akt</a:t>
              </a:r>
            </a:p>
          </p:txBody>
        </p:sp>
        <p:sp>
          <p:nvSpPr>
            <p:cNvPr id="12" name="Text Box 111"/>
            <p:cNvSpPr txBox="1">
              <a:spLocks noChangeArrowheads="1"/>
            </p:cNvSpPr>
            <p:nvPr/>
          </p:nvSpPr>
          <p:spPr bwMode="auto">
            <a:xfrm>
              <a:off x="1152" y="415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13" name="Picture 1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36"/>
            <a:stretch>
              <a:fillRect/>
            </a:stretch>
          </p:blipFill>
          <p:spPr bwMode="auto">
            <a:xfrm>
              <a:off x="2178" y="71"/>
              <a:ext cx="1433" cy="5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14000" contrast="30000"/>
                    </a:blip>
                    <a:srcRect t="4236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326132"/>
              </p:ext>
            </p:extLst>
          </p:nvPr>
        </p:nvGraphicFramePr>
        <p:xfrm>
          <a:off x="177482" y="2886557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984766"/>
              </p:ext>
            </p:extLst>
          </p:nvPr>
        </p:nvGraphicFramePr>
        <p:xfrm>
          <a:off x="4994333" y="2940635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46" y="3838824"/>
            <a:ext cx="8244618" cy="277217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53169" y="4855867"/>
            <a:ext cx="1272118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 smtClean="0"/>
              <a:t>total Akt</a:t>
            </a:r>
            <a:endParaRPr lang="en-US" sz="1400" dirty="0"/>
          </a:p>
        </p:txBody>
      </p:sp>
      <p:sp>
        <p:nvSpPr>
          <p:cNvPr id="21" name="Text Box 110"/>
          <p:cNvSpPr txBox="1">
            <a:spLocks noChangeArrowheads="1"/>
          </p:cNvSpPr>
          <p:nvPr/>
        </p:nvSpPr>
        <p:spPr bwMode="auto">
          <a:xfrm>
            <a:off x="1475164" y="4867764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Ⓟ473-Akt</a:t>
            </a:r>
          </a:p>
        </p:txBody>
      </p:sp>
      <p:sp>
        <p:nvSpPr>
          <p:cNvPr id="22" name="Text Box 110"/>
          <p:cNvSpPr txBox="1">
            <a:spLocks noChangeArrowheads="1"/>
          </p:cNvSpPr>
          <p:nvPr/>
        </p:nvSpPr>
        <p:spPr bwMode="auto">
          <a:xfrm>
            <a:off x="4248033" y="4867764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</a:t>
            </a:r>
            <a:r>
              <a:rPr lang="en-US" altLang="en-US" sz="1600" dirty="0" smtClean="0">
                <a:latin typeface="+mn-lt"/>
              </a:rPr>
              <a:t>473-Akt /</a:t>
            </a:r>
          </a:p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+mn-lt"/>
              </a:rPr>
              <a:t>total Akt</a:t>
            </a:r>
          </a:p>
        </p:txBody>
      </p:sp>
      <p:sp>
        <p:nvSpPr>
          <p:cNvPr id="17" name="TextBox 5"/>
          <p:cNvSpPr txBox="1">
            <a:spLocks noChangeArrowheads="1"/>
          </p:cNvSpPr>
          <p:nvPr/>
        </p:nvSpPr>
        <p:spPr bwMode="auto">
          <a:xfrm>
            <a:off x="-1" y="6488668"/>
            <a:ext cx="91440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Gastrocnemius, 7 day.</a:t>
            </a: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524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628649" y="16127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Akt (Ser 473) does not respond to testosterone in hypersensitive levator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-163569" y="1582995"/>
            <a:ext cx="4556791" cy="1197598"/>
            <a:chOff x="-57150" y="101600"/>
            <a:chExt cx="2708275" cy="784225"/>
          </a:xfrm>
        </p:grpSpPr>
        <p:sp>
          <p:nvSpPr>
            <p:cNvPr id="5" name="Text Box 74"/>
            <p:cNvSpPr txBox="1">
              <a:spLocks noChangeArrowheads="1"/>
            </p:cNvSpPr>
            <p:nvPr/>
          </p:nvSpPr>
          <p:spPr bwMode="auto">
            <a:xfrm>
              <a:off x="-57150" y="147638"/>
              <a:ext cx="550863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 total Akt</a:t>
              </a:r>
            </a:p>
          </p:txBody>
        </p:sp>
        <p:sp>
          <p:nvSpPr>
            <p:cNvPr id="6" name="Text Box 75"/>
            <p:cNvSpPr txBox="1">
              <a:spLocks noChangeArrowheads="1"/>
            </p:cNvSpPr>
            <p:nvPr/>
          </p:nvSpPr>
          <p:spPr bwMode="auto">
            <a:xfrm>
              <a:off x="0" y="646113"/>
              <a:ext cx="495300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7" name="Picture 7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9000" contrast="4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52450" y="101600"/>
              <a:ext cx="2098675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" name="Picture 7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450" y="582613"/>
              <a:ext cx="2098675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4227870" y="1582994"/>
            <a:ext cx="4916130" cy="1218739"/>
            <a:chOff x="2530529" y="114300"/>
            <a:chExt cx="2909834" cy="755650"/>
          </a:xfrm>
        </p:grpSpPr>
        <p:sp>
          <p:nvSpPr>
            <p:cNvPr id="10" name="Text Box 78"/>
            <p:cNvSpPr txBox="1">
              <a:spLocks noChangeArrowheads="1"/>
            </p:cNvSpPr>
            <p:nvPr/>
          </p:nvSpPr>
          <p:spPr bwMode="auto">
            <a:xfrm>
              <a:off x="2530529" y="147638"/>
              <a:ext cx="763534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Ⓟ473-Akt</a:t>
              </a:r>
            </a:p>
          </p:txBody>
        </p:sp>
        <p:sp>
          <p:nvSpPr>
            <p:cNvPr id="11" name="Text Box 79"/>
            <p:cNvSpPr txBox="1">
              <a:spLocks noChangeArrowheads="1"/>
            </p:cNvSpPr>
            <p:nvPr/>
          </p:nvSpPr>
          <p:spPr bwMode="auto">
            <a:xfrm>
              <a:off x="2752725" y="646113"/>
              <a:ext cx="541338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12" name="Picture 15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3000" contrast="2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4225" y="114300"/>
              <a:ext cx="2116138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3" name="Picture 15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2163" y="600075"/>
              <a:ext cx="2101850" cy="269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913357"/>
              </p:ext>
            </p:extLst>
          </p:nvPr>
        </p:nvGraphicFramePr>
        <p:xfrm>
          <a:off x="4945627" y="2940635"/>
          <a:ext cx="4178704" cy="749197"/>
        </p:xfrm>
        <a:graphic>
          <a:graphicData uri="http://schemas.openxmlformats.org/drawingml/2006/table">
            <a:tbl>
              <a:tblPr/>
              <a:tblGrid>
                <a:gridCol w="658759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702563"/>
              </p:ext>
            </p:extLst>
          </p:nvPr>
        </p:nvGraphicFramePr>
        <p:xfrm>
          <a:off x="216310" y="2975048"/>
          <a:ext cx="4178704" cy="749197"/>
        </p:xfrm>
        <a:graphic>
          <a:graphicData uri="http://schemas.openxmlformats.org/drawingml/2006/table">
            <a:tbl>
              <a:tblPr/>
              <a:tblGrid>
                <a:gridCol w="658759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1" y="4072885"/>
            <a:ext cx="8244618" cy="277217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45841" y="5107614"/>
            <a:ext cx="1272118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 smtClean="0"/>
              <a:t>total Akt</a:t>
            </a:r>
            <a:endParaRPr lang="en-US" sz="1400" dirty="0"/>
          </a:p>
        </p:txBody>
      </p:sp>
      <p:sp>
        <p:nvSpPr>
          <p:cNvPr id="19" name="Text Box 110"/>
          <p:cNvSpPr txBox="1">
            <a:spLocks noChangeArrowheads="1"/>
          </p:cNvSpPr>
          <p:nvPr/>
        </p:nvSpPr>
        <p:spPr bwMode="auto">
          <a:xfrm>
            <a:off x="1738341" y="5119511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Ⓟ473-Akt</a:t>
            </a:r>
          </a:p>
        </p:txBody>
      </p:sp>
      <p:sp>
        <p:nvSpPr>
          <p:cNvPr id="20" name="Text Box 110"/>
          <p:cNvSpPr txBox="1">
            <a:spLocks noChangeArrowheads="1"/>
          </p:cNvSpPr>
          <p:nvPr/>
        </p:nvSpPr>
        <p:spPr bwMode="auto">
          <a:xfrm>
            <a:off x="4481712" y="5109679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</a:t>
            </a:r>
            <a:r>
              <a:rPr lang="en-US" altLang="en-US" sz="1600" dirty="0" smtClean="0">
                <a:latin typeface="+mn-lt"/>
              </a:rPr>
              <a:t>473-Akt /</a:t>
            </a:r>
          </a:p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+mn-lt"/>
              </a:rPr>
              <a:t>total Akt</a:t>
            </a:r>
          </a:p>
        </p:txBody>
      </p:sp>
    </p:spTree>
    <p:extLst>
      <p:ext uri="{BB962C8B-B14F-4D97-AF65-F5344CB8AC3E}">
        <p14:creationId xmlns:p14="http://schemas.microsoft.com/office/powerpoint/2010/main" val="106369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Testosterone’s protective action is associated with restoration of basal IGF-I and Foxo signals.</a:t>
            </a:r>
          </a:p>
          <a:p>
            <a:r>
              <a:rPr lang="en-US" dirty="0" smtClean="0"/>
              <a:t>Basal state repression of Akt by dexamethasone appears unchanged by testosterone co-administration.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12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</a:t>
            </a:r>
            <a:r>
              <a:rPr lang="en-US" dirty="0" smtClean="0"/>
              <a:t>.</a:t>
            </a:r>
          </a:p>
          <a:p>
            <a:r>
              <a:rPr lang="en-US" dirty="0"/>
              <a:t>Testosterone’s myoprotective action in the context of dexamethasone atrophy is based on inhibiting the latter’s proteolytic effects</a:t>
            </a:r>
            <a:r>
              <a:rPr lang="en-US" dirty="0" smtClean="0"/>
              <a:t>.</a:t>
            </a:r>
          </a:p>
          <a:p>
            <a:r>
              <a:rPr lang="en-US" dirty="0"/>
              <a:t>Testosterone’s myoprotective action in glucocorticoid-induced loss of muscle mass is facilitated by a restoration of IGF-I / Akt / Foxo signaling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8303137" y="1907151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303137" y="2829489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03137" y="4042057"/>
            <a:ext cx="65274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 smtClean="0">
                <a:solidFill>
                  <a:schemeClr val="accent6"/>
                </a:solidFill>
                <a:latin typeface="+mn-lt"/>
              </a:rPr>
              <a:t>…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073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67"/>
          <p:cNvSpPr>
            <a:spLocks noChangeArrowheads="1"/>
          </p:cNvSpPr>
          <p:nvPr/>
        </p:nvSpPr>
        <p:spPr bwMode="auto">
          <a:xfrm>
            <a:off x="1326408" y="4626229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Undifferentiated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02" name="Rectangle 67"/>
          <p:cNvSpPr>
            <a:spLocks noChangeArrowheads="1"/>
          </p:cNvSpPr>
          <p:nvPr/>
        </p:nvSpPr>
        <p:spPr bwMode="auto">
          <a:xfrm>
            <a:off x="5835290" y="4603507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2326097" y="2791162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891247" y="2148223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873750" y="3175051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885826" y="3034892"/>
            <a:ext cx="1959384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Serum-free medium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539790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980397" y="3043727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562884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4145372" y="3043727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72785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891247" y="3043727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81065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6226584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4" name="Picture 4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1" t="337" r="113" b="1137"/>
          <a:stretch/>
        </p:blipFill>
        <p:spPr bwMode="auto">
          <a:xfrm>
            <a:off x="1277077" y="3393420"/>
            <a:ext cx="1645920" cy="119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26" y="3382320"/>
            <a:ext cx="1645924" cy="109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8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8626" y="1782959"/>
            <a:ext cx="897772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Rat cell studies document dexamethasone-induced proteolysis, Foxo induction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Mouse cell studies are scarce.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Testosterone + Glucocorticoid on rodent cells is not published.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Many of these cell lines thrive with Dexa.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5599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pic>
        <p:nvPicPr>
          <p:cNvPr id="111" name="Picture 6" descr="Rhodamine_33-1.bmp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697" b="73889"/>
          <a:stretch/>
        </p:blipFill>
        <p:spPr bwMode="auto">
          <a:xfrm rot="5400000" flipH="1" flipV="1">
            <a:off x="191960" y="2436942"/>
            <a:ext cx="1457586" cy="184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8" descr="Rhodamine_xx-1-crop-object-gradient001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8125" r="7600" b="46207"/>
          <a:stretch>
            <a:fillRect/>
          </a:stretch>
        </p:blipFill>
        <p:spPr bwMode="auto">
          <a:xfrm>
            <a:off x="3815004" y="2765577"/>
            <a:ext cx="4285766" cy="167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9" descr="Rhodamine_xx-1-crop-ridge-001.bmp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0" t="11130" r="8652" b="44351"/>
          <a:stretch>
            <a:fillRect/>
          </a:stretch>
        </p:blipFill>
        <p:spPr bwMode="auto">
          <a:xfrm>
            <a:off x="6322142" y="4323728"/>
            <a:ext cx="2821858" cy="107424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13" descr="Rhodamine_xx-1-crop-object-001.bmp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11130" r="7600" b="48061"/>
          <a:stretch>
            <a:fillRect/>
          </a:stretch>
        </p:blipFill>
        <p:spPr bwMode="auto">
          <a:xfrm>
            <a:off x="2034674" y="1947304"/>
            <a:ext cx="3200400" cy="111644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Rectangle 67"/>
          <p:cNvSpPr>
            <a:spLocks noChangeArrowheads="1"/>
          </p:cNvSpPr>
          <p:nvPr/>
        </p:nvSpPr>
        <p:spPr bwMode="auto">
          <a:xfrm>
            <a:off x="1" y="4155764"/>
            <a:ext cx="128589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(A) Photoshop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16" name="Rectangle 67"/>
          <p:cNvSpPr>
            <a:spLocks noChangeArrowheads="1"/>
          </p:cNvSpPr>
          <p:nvPr/>
        </p:nvSpPr>
        <p:spPr bwMode="auto">
          <a:xfrm>
            <a:off x="2034674" y="3744883"/>
            <a:ext cx="128589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(B) Matlab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4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99" y="3631704"/>
            <a:ext cx="2772081" cy="2772178"/>
          </a:xfrm>
          <a:prstGeom prst="rect">
            <a:avLst/>
          </a:prstGeom>
        </p:spPr>
      </p:pic>
      <p:sp>
        <p:nvSpPr>
          <p:cNvPr id="102" name="Rectangle 67"/>
          <p:cNvSpPr>
            <a:spLocks noChangeArrowheads="1"/>
          </p:cNvSpPr>
          <p:nvPr/>
        </p:nvSpPr>
        <p:spPr bwMode="auto">
          <a:xfrm>
            <a:off x="5389587" y="4362280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880394" y="2333628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64956" y="1690691"/>
            <a:ext cx="2017713" cy="609599"/>
            <a:chOff x="2420" y="-26"/>
            <a:chExt cx="1271" cy="384"/>
          </a:xfrm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57" y="14"/>
              <a:ext cx="123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pharmacological treatments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420" y="-26"/>
              <a:ext cx="2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445544" y="1690689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428047" y="2717517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1682751" y="2577358"/>
            <a:ext cx="716756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</a:t>
            </a:r>
            <a:r>
              <a:rPr lang="en-GB" altLang="en-US" sz="1600" dirty="0" smtClean="0">
                <a:cs typeface="Segoe UI" panose="020B0502040204020203" pitchFamily="34" charset="0"/>
              </a:rPr>
              <a:t>.</a:t>
            </a:r>
            <a:endParaRPr lang="en-GB" altLang="en-US" sz="1600" dirty="0">
              <a:cs typeface="Segoe UI" panose="020B0502040204020203" pitchFamily="34" charset="0"/>
            </a:endParaRPr>
          </a:p>
        </p:txBody>
      </p:sp>
      <p:sp>
        <p:nvSpPr>
          <p:cNvPr id="71" name="Rectangle 68"/>
          <p:cNvSpPr>
            <a:spLocks noChangeArrowheads="1"/>
          </p:cNvSpPr>
          <p:nvPr/>
        </p:nvSpPr>
        <p:spPr bwMode="auto">
          <a:xfrm>
            <a:off x="1761331" y="2819348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95220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534694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1171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3699669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2821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445544" y="2586193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3649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5364956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57808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Rectangle 87"/>
          <p:cNvSpPr>
            <a:spLocks noChangeArrowheads="1"/>
          </p:cNvSpPr>
          <p:nvPr/>
        </p:nvSpPr>
        <p:spPr bwMode="auto">
          <a:xfrm>
            <a:off x="5780881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623" y="3141093"/>
            <a:ext cx="1645924" cy="1097282"/>
          </a:xfrm>
          <a:prstGeom prst="rect">
            <a:avLst/>
          </a:prstGeom>
        </p:spPr>
      </p:pic>
      <p:sp>
        <p:nvSpPr>
          <p:cNvPr id="96" name="Rectangle 67"/>
          <p:cNvSpPr>
            <a:spLocks noChangeArrowheads="1"/>
          </p:cNvSpPr>
          <p:nvPr/>
        </p:nvSpPr>
        <p:spPr bwMode="auto">
          <a:xfrm>
            <a:off x="4205985" y="3595404"/>
            <a:ext cx="102155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Vehicle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6000" contrast="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254" y="4373902"/>
            <a:ext cx="1645924" cy="1097282"/>
          </a:xfrm>
          <a:prstGeom prst="rect">
            <a:avLst/>
          </a:prstGeom>
        </p:spPr>
      </p:pic>
      <p:sp>
        <p:nvSpPr>
          <p:cNvPr id="98" name="Rectangle 67"/>
          <p:cNvSpPr>
            <a:spLocks noChangeArrowheads="1"/>
          </p:cNvSpPr>
          <p:nvPr/>
        </p:nvSpPr>
        <p:spPr bwMode="auto">
          <a:xfrm>
            <a:off x="3316192" y="4827293"/>
            <a:ext cx="1911350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50 µM Dexa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9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616" y="5606711"/>
            <a:ext cx="1645924" cy="1097282"/>
          </a:xfrm>
          <a:prstGeom prst="rect">
            <a:avLst/>
          </a:prstGeom>
        </p:spPr>
      </p:pic>
      <p:sp>
        <p:nvSpPr>
          <p:cNvPr id="100" name="Rectangle 67"/>
          <p:cNvSpPr>
            <a:spLocks noChangeArrowheads="1"/>
          </p:cNvSpPr>
          <p:nvPr/>
        </p:nvSpPr>
        <p:spPr bwMode="auto">
          <a:xfrm>
            <a:off x="3010598" y="6065568"/>
            <a:ext cx="2192337" cy="179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Dexa +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300 nM Testo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115130" y="4556128"/>
            <a:ext cx="13343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average cell diameter (rel. u.)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79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in vitro evidence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880394" y="2333628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64956" y="1690691"/>
            <a:ext cx="2017713" cy="609599"/>
            <a:chOff x="2420" y="-26"/>
            <a:chExt cx="1271" cy="384"/>
          </a:xfrm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57" y="14"/>
              <a:ext cx="123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pharmacological treatments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420" y="-26"/>
              <a:ext cx="2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445544" y="1690689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428047" y="2717517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1682955" y="2577358"/>
            <a:ext cx="716552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</a:t>
            </a:r>
            <a:r>
              <a:rPr lang="en-GB" altLang="en-US" sz="1600" dirty="0" smtClean="0">
                <a:cs typeface="Segoe UI" panose="020B0502040204020203" pitchFamily="34" charset="0"/>
              </a:rPr>
              <a:t>.</a:t>
            </a:r>
            <a:endParaRPr lang="en-GB" altLang="en-US" sz="1600" dirty="0">
              <a:cs typeface="Segoe UI" panose="020B0502040204020203" pitchFamily="34" charset="0"/>
            </a:endParaRPr>
          </a:p>
        </p:txBody>
      </p:sp>
      <p:sp>
        <p:nvSpPr>
          <p:cNvPr id="71" name="Rectangle 68"/>
          <p:cNvSpPr>
            <a:spLocks noChangeArrowheads="1"/>
          </p:cNvSpPr>
          <p:nvPr/>
        </p:nvSpPr>
        <p:spPr bwMode="auto">
          <a:xfrm>
            <a:off x="1761331" y="2819348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95220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534694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1171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3699669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2821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445544" y="2586193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3649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5364956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Rectangle 67"/>
          <p:cNvSpPr>
            <a:spLocks noChangeArrowheads="1"/>
          </p:cNvSpPr>
          <p:nvPr/>
        </p:nvSpPr>
        <p:spPr bwMode="auto">
          <a:xfrm>
            <a:off x="1682955" y="3253427"/>
            <a:ext cx="716552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M.</a:t>
            </a:r>
          </a:p>
        </p:txBody>
      </p:sp>
      <p:sp>
        <p:nvSpPr>
          <p:cNvPr id="46" name="Rectangle 68"/>
          <p:cNvSpPr>
            <a:spLocks noChangeArrowheads="1"/>
          </p:cNvSpPr>
          <p:nvPr/>
        </p:nvSpPr>
        <p:spPr bwMode="auto">
          <a:xfrm>
            <a:off x="1761331" y="3495417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47" name="Rectangle 71"/>
          <p:cNvSpPr>
            <a:spLocks noChangeArrowheads="1"/>
          </p:cNvSpPr>
          <p:nvPr/>
        </p:nvSpPr>
        <p:spPr bwMode="auto">
          <a:xfrm>
            <a:off x="495220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Rectangle 72"/>
          <p:cNvSpPr>
            <a:spLocks noChangeArrowheads="1"/>
          </p:cNvSpPr>
          <p:nvPr/>
        </p:nvSpPr>
        <p:spPr bwMode="auto">
          <a:xfrm>
            <a:off x="4534694" y="3262262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Rectangle 73"/>
          <p:cNvSpPr>
            <a:spLocks noChangeArrowheads="1"/>
          </p:cNvSpPr>
          <p:nvPr/>
        </p:nvSpPr>
        <p:spPr bwMode="auto">
          <a:xfrm>
            <a:off x="4117181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Rectangle 74"/>
          <p:cNvSpPr>
            <a:spLocks noChangeArrowheads="1"/>
          </p:cNvSpPr>
          <p:nvPr/>
        </p:nvSpPr>
        <p:spPr bwMode="auto">
          <a:xfrm>
            <a:off x="3699669" y="3262262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75"/>
          <p:cNvSpPr>
            <a:spLocks noChangeArrowheads="1"/>
          </p:cNvSpPr>
          <p:nvPr/>
        </p:nvSpPr>
        <p:spPr bwMode="auto">
          <a:xfrm>
            <a:off x="328215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Rectangle 76"/>
          <p:cNvSpPr>
            <a:spLocks noChangeArrowheads="1"/>
          </p:cNvSpPr>
          <p:nvPr/>
        </p:nvSpPr>
        <p:spPr bwMode="auto">
          <a:xfrm>
            <a:off x="2445544" y="3262262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Rectangle 84"/>
          <p:cNvSpPr>
            <a:spLocks noChangeArrowheads="1"/>
          </p:cNvSpPr>
          <p:nvPr/>
        </p:nvSpPr>
        <p:spPr bwMode="auto">
          <a:xfrm>
            <a:off x="536495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Rectangle 85"/>
          <p:cNvSpPr>
            <a:spLocks noChangeArrowheads="1"/>
          </p:cNvSpPr>
          <p:nvPr/>
        </p:nvSpPr>
        <p:spPr bwMode="auto">
          <a:xfrm>
            <a:off x="5364956" y="3510783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Rectangle 86"/>
          <p:cNvSpPr>
            <a:spLocks noChangeArrowheads="1"/>
          </p:cNvSpPr>
          <p:nvPr/>
        </p:nvSpPr>
        <p:spPr bwMode="auto">
          <a:xfrm>
            <a:off x="5780881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Rectangle 87"/>
          <p:cNvSpPr>
            <a:spLocks noChangeArrowheads="1"/>
          </p:cNvSpPr>
          <p:nvPr/>
        </p:nvSpPr>
        <p:spPr bwMode="auto">
          <a:xfrm>
            <a:off x="5780881" y="3510783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AutoShape 28"/>
          <p:cNvSpPr>
            <a:spLocks/>
          </p:cNvSpPr>
          <p:nvPr/>
        </p:nvSpPr>
        <p:spPr bwMode="auto">
          <a:xfrm>
            <a:off x="1686129" y="2523280"/>
            <a:ext cx="80963" cy="488950"/>
          </a:xfrm>
          <a:prstGeom prst="leftBrace">
            <a:avLst>
              <a:gd name="adj1" fmla="val 5089"/>
              <a:gd name="adj2" fmla="val 5000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9" name="Rectangle 29"/>
          <p:cNvSpPr>
            <a:spLocks noChangeArrowheads="1"/>
          </p:cNvSpPr>
          <p:nvPr/>
        </p:nvSpPr>
        <p:spPr bwMode="auto">
          <a:xfrm>
            <a:off x="1054304" y="2670918"/>
            <a:ext cx="5619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1 </a:t>
            </a:r>
            <a:r>
              <a:rPr lang="en-GB" altLang="en-US" sz="1200" dirty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d</a:t>
            </a:r>
          </a:p>
        </p:txBody>
      </p:sp>
      <p:sp>
        <p:nvSpPr>
          <p:cNvPr id="60" name="AutoShape 28"/>
          <p:cNvSpPr>
            <a:spLocks/>
          </p:cNvSpPr>
          <p:nvPr/>
        </p:nvSpPr>
        <p:spPr bwMode="auto">
          <a:xfrm>
            <a:off x="1686129" y="3179912"/>
            <a:ext cx="80963" cy="488950"/>
          </a:xfrm>
          <a:prstGeom prst="leftBrace">
            <a:avLst>
              <a:gd name="adj1" fmla="val 5089"/>
              <a:gd name="adj2" fmla="val 5000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61" name="Rectangle 29"/>
          <p:cNvSpPr>
            <a:spLocks noChangeArrowheads="1"/>
          </p:cNvSpPr>
          <p:nvPr/>
        </p:nvSpPr>
        <p:spPr bwMode="auto">
          <a:xfrm>
            <a:off x="1054304" y="3327550"/>
            <a:ext cx="5619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2 </a:t>
            </a:r>
            <a:r>
              <a:rPr lang="en-GB" altLang="en-US" sz="1200" dirty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d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94" y="3877888"/>
            <a:ext cx="5508350" cy="3204235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-77430" y="4823339"/>
            <a:ext cx="13740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total protein (normalized to first day)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134894" y="4700228"/>
            <a:ext cx="316641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48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48 hour, statistically significant difference between Dexa and </a:t>
            </a:r>
            <a:r>
              <a:rPr lang="en-US" sz="1400" dirty="0" smtClean="0"/>
              <a:t>Dexa + Testo.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4530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5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Therapeutic approaches to GM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Cessation or surgery, if possible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Inhibitors </a:t>
            </a:r>
            <a:r>
              <a:rPr lang="en-US" dirty="0"/>
              <a:t>of synthesis</a:t>
            </a:r>
            <a:r>
              <a:rPr lang="en-US" dirty="0" smtClean="0"/>
              <a:t>.</a:t>
            </a:r>
          </a:p>
          <a:p>
            <a:r>
              <a:rPr lang="en-US" dirty="0" smtClean="0"/>
              <a:t>Receptor </a:t>
            </a:r>
            <a:r>
              <a:rPr lang="en-US" dirty="0"/>
              <a:t>blockers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Anabolic adjuvants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299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mice.</a:t>
            </a:r>
          </a:p>
        </p:txBody>
      </p:sp>
    </p:spTree>
    <p:extLst>
      <p:ext uri="{BB962C8B-B14F-4D97-AF65-F5344CB8AC3E}">
        <p14:creationId xmlns:p14="http://schemas.microsoft.com/office/powerpoint/2010/main" val="200356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in vitro</a:t>
            </a:r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219796" y="1690689"/>
            <a:ext cx="8704408" cy="4635500"/>
            <a:chOff x="193674" y="1725647"/>
            <a:chExt cx="8704408" cy="3303552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239215" y="2368879"/>
              <a:ext cx="7130352" cy="111866"/>
              <a:chOff x="225" y="379"/>
              <a:chExt cx="3103" cy="64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225" y="411"/>
                <a:ext cx="3103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320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583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109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372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1897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160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423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2686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2949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3212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1634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846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grpSp>
          <p:nvGrpSpPr>
            <p:cNvPr id="18" name="Group 15"/>
            <p:cNvGrpSpPr>
              <a:grpSpLocks/>
            </p:cNvGrpSpPr>
            <p:nvPr/>
          </p:nvGrpSpPr>
          <p:grpSpPr bwMode="auto">
            <a:xfrm>
              <a:off x="6283082" y="1725647"/>
              <a:ext cx="2615000" cy="606525"/>
              <a:chOff x="2420" y="11"/>
              <a:chExt cx="1138" cy="347"/>
            </a:xfrm>
          </p:grpSpPr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2455" y="44"/>
                <a:ext cx="1103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 sz="2000" dirty="0">
                    <a:latin typeface="+mn-lt"/>
                    <a:cs typeface="Segoe UI" panose="020B0502040204020203" pitchFamily="34" charset="0"/>
                  </a:rPr>
                  <a:t>Start pharmacological treatments</a:t>
                </a:r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2420" y="11"/>
                <a:ext cx="2" cy="347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grpSp>
          <p:nvGrpSpPr>
            <p:cNvPr id="21" name="Group 18"/>
            <p:cNvGrpSpPr>
              <a:grpSpLocks/>
            </p:cNvGrpSpPr>
            <p:nvPr/>
          </p:nvGrpSpPr>
          <p:grpSpPr bwMode="auto">
            <a:xfrm>
              <a:off x="2057263" y="1821782"/>
              <a:ext cx="1615416" cy="510391"/>
              <a:chOff x="581" y="66"/>
              <a:chExt cx="703" cy="292"/>
            </a:xfrm>
          </p:grpSpPr>
          <p:sp>
            <p:nvSpPr>
              <p:cNvPr id="22" name="Rectangle 19"/>
              <p:cNvSpPr>
                <a:spLocks noChangeArrowheads="1"/>
              </p:cNvSpPr>
              <p:nvPr/>
            </p:nvSpPr>
            <p:spPr bwMode="auto">
              <a:xfrm>
                <a:off x="616" y="78"/>
                <a:ext cx="668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 sz="2000" dirty="0">
                    <a:latin typeface="+mn-lt"/>
                    <a:cs typeface="Segoe UI" panose="020B0502040204020203" pitchFamily="34" charset="0"/>
                  </a:rPr>
                  <a:t>Start differentiation</a:t>
                </a:r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>
                <a:off x="581" y="66"/>
                <a:ext cx="0" cy="29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5812015" y="2803077"/>
              <a:ext cx="2297890" cy="1555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Time </a:t>
              </a:r>
            </a:p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(days)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6283082" y="2625821"/>
              <a:ext cx="172342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6283082" y="2807604"/>
              <a:ext cx="163151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6283082" y="2991135"/>
              <a:ext cx="163151" cy="138084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1179469" y="2589115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</a:t>
              </a:r>
              <a:r>
                <a:rPr lang="en-GB" altLang="en-US" dirty="0" smtClean="0">
                  <a:cs typeface="Segoe UI" panose="020B0502040204020203" pitchFamily="34" charset="0"/>
                </a:rPr>
                <a:t>M.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1066872" y="2770898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499293" y="2954428"/>
              <a:ext cx="1491331" cy="211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1" name="AutoShape 28"/>
            <p:cNvSpPr>
              <a:spLocks/>
            </p:cNvSpPr>
            <p:nvPr/>
          </p:nvSpPr>
          <p:spPr bwMode="auto">
            <a:xfrm>
              <a:off x="1108234" y="2604846"/>
              <a:ext cx="117193" cy="538357"/>
            </a:xfrm>
            <a:prstGeom prst="leftBrace">
              <a:avLst>
                <a:gd name="adj1" fmla="val 5089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193674" y="2767402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0 d</a:t>
              </a:r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568563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5081287" y="2625821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447694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872596" y="2625821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326825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2057263" y="2625821"/>
              <a:ext cx="111677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499293" y="3578433"/>
              <a:ext cx="1491331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1179469" y="3213119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41" name="Rectangle 38"/>
            <p:cNvSpPr>
              <a:spLocks noChangeArrowheads="1"/>
            </p:cNvSpPr>
            <p:nvPr/>
          </p:nvSpPr>
          <p:spPr bwMode="auto">
            <a:xfrm>
              <a:off x="1066872" y="3394902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42" name="AutoShape 39"/>
            <p:cNvSpPr>
              <a:spLocks/>
            </p:cNvSpPr>
            <p:nvPr/>
          </p:nvSpPr>
          <p:spPr bwMode="auto">
            <a:xfrm>
              <a:off x="1108234" y="3227102"/>
              <a:ext cx="117193" cy="540105"/>
            </a:xfrm>
            <a:prstGeom prst="leftBrace">
              <a:avLst>
                <a:gd name="adj1" fmla="val 5077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193674" y="3389659"/>
              <a:ext cx="813453" cy="211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1 d</a:t>
              </a:r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568563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5081287" y="3248077"/>
              <a:ext cx="512429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447694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3872596" y="3248077"/>
              <a:ext cx="512429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326825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2057263" y="3248077"/>
              <a:ext cx="1116774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6724277" y="3248077"/>
              <a:ext cx="172342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6731171" y="3433356"/>
              <a:ext cx="163149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6731171" y="3615138"/>
              <a:ext cx="163149" cy="136337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6283082" y="3248077"/>
              <a:ext cx="379153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6283082" y="3433356"/>
              <a:ext cx="379153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5" name="Rectangle 52"/>
            <p:cNvSpPr>
              <a:spLocks noChangeArrowheads="1"/>
            </p:cNvSpPr>
            <p:nvPr/>
          </p:nvSpPr>
          <p:spPr bwMode="auto">
            <a:xfrm>
              <a:off x="1179469" y="3852854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1066872" y="4034637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57" name="AutoShape 54"/>
            <p:cNvSpPr>
              <a:spLocks/>
            </p:cNvSpPr>
            <p:nvPr/>
          </p:nvSpPr>
          <p:spPr bwMode="auto">
            <a:xfrm>
              <a:off x="1108234" y="3868586"/>
              <a:ext cx="117193" cy="538357"/>
            </a:xfrm>
            <a:prstGeom prst="leftBrace">
              <a:avLst>
                <a:gd name="adj1" fmla="val 5089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193674" y="4031141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2 d</a:t>
              </a:r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568563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5081287" y="3886065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47694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3872596" y="3886065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326825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2057263" y="3886065"/>
              <a:ext cx="111677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7324027" y="3886065"/>
              <a:ext cx="172341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7333219" y="4071344"/>
              <a:ext cx="163149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7333219" y="4254874"/>
              <a:ext cx="163149" cy="138086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885129" y="3886065"/>
              <a:ext cx="37685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885129" y="4071344"/>
              <a:ext cx="376854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1179469" y="4454136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1066872" y="4637667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72" name="AutoShape 69"/>
            <p:cNvSpPr>
              <a:spLocks/>
            </p:cNvSpPr>
            <p:nvPr/>
          </p:nvSpPr>
          <p:spPr bwMode="auto">
            <a:xfrm>
              <a:off x="1108234" y="4468119"/>
              <a:ext cx="117193" cy="540105"/>
            </a:xfrm>
            <a:prstGeom prst="leftBrace">
              <a:avLst>
                <a:gd name="adj1" fmla="val 5077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193674" y="4632423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3 d</a:t>
              </a:r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568563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5081287" y="4487347"/>
              <a:ext cx="512429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447694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3872596" y="4487347"/>
              <a:ext cx="512429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326825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2057263" y="4487347"/>
              <a:ext cx="1116774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7937563" y="4487347"/>
              <a:ext cx="172342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946755" y="4672625"/>
              <a:ext cx="163151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946755" y="4856155"/>
              <a:ext cx="163151" cy="136337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7505560" y="4487347"/>
              <a:ext cx="376854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7505560" y="4672625"/>
              <a:ext cx="376854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283082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6283082" y="4071344"/>
              <a:ext cx="512430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6283082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6283082" y="4674373"/>
              <a:ext cx="512430" cy="138086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6885129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6885129" y="4674373"/>
              <a:ext cx="512430" cy="138086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503888" y="4221664"/>
              <a:ext cx="1495927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499293" y="4819450"/>
              <a:ext cx="1491331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dirty="0">
                  <a:latin typeface="+mn-lt"/>
                </a:rPr>
                <a:t>³</a:t>
              </a: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H-</a:t>
              </a:r>
              <a:r>
                <a:rPr lang="en-GB" altLang="en-US" dirty="0" err="1">
                  <a:latin typeface="+mn-lt"/>
                  <a:cs typeface="Segoe UI" panose="020B0502040204020203" pitchFamily="34" charset="0"/>
                </a:rPr>
                <a:t>Phe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</p:grpSp>
      <p:sp>
        <p:nvSpPr>
          <p:cNvPr id="95" name="Rectangle 94"/>
          <p:cNvSpPr/>
          <p:nvPr/>
        </p:nvSpPr>
        <p:spPr>
          <a:xfrm>
            <a:off x="0" y="655183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Preliminary studies showed lack of sensitivity for 4h and 30h.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4409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in vitro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131647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72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</a:t>
            </a:r>
            <a:r>
              <a:rPr lang="en-US" sz="1400" dirty="0" smtClean="0"/>
              <a:t>72 </a:t>
            </a:r>
            <a:r>
              <a:rPr lang="en-US" sz="1400" dirty="0"/>
              <a:t>hour, statistically significant difference between Dexa and </a:t>
            </a:r>
            <a:r>
              <a:rPr lang="en-US" sz="1400" dirty="0" smtClean="0"/>
              <a:t>Dexa + Testo.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Contradict phenotype in direction, timing.</a:t>
            </a:r>
            <a:endParaRPr lang="en-US" sz="1400" dirty="0"/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103" y="1605100"/>
            <a:ext cx="6408247" cy="45720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9825" y="3475713"/>
            <a:ext cx="19172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tracer </a:t>
            </a:r>
            <a:r>
              <a:rPr lang="en-US" dirty="0" smtClean="0"/>
              <a:t>enrichment</a:t>
            </a:r>
          </a:p>
          <a:p>
            <a:pPr algn="r"/>
            <a:r>
              <a:rPr lang="en-US" dirty="0" smtClean="0"/>
              <a:t>in cell protein</a:t>
            </a:r>
          </a:p>
          <a:p>
            <a:pPr algn="r"/>
            <a:r>
              <a:rPr lang="en-US" dirty="0" smtClean="0"/>
              <a:t>(</a:t>
            </a:r>
            <a:r>
              <a:rPr lang="en-US" dirty="0" err="1" smtClean="0"/>
              <a:t>fmol</a:t>
            </a:r>
            <a:r>
              <a:rPr lang="en-US" dirty="0" smtClean="0"/>
              <a:t>/g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637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degradation in vitro</a:t>
            </a:r>
            <a:endParaRPr lang="en-US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661066" y="1690688"/>
            <a:ext cx="7821869" cy="4415143"/>
            <a:chOff x="-142875" y="-14288"/>
            <a:chExt cx="5627688" cy="2955926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544513" y="585788"/>
              <a:ext cx="4745037" cy="98425"/>
              <a:chOff x="343" y="369"/>
              <a:chExt cx="2989" cy="62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343" y="400"/>
                <a:ext cx="2989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435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688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195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448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1954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207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461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2714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2967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3220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1701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942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grpSp>
          <p:nvGrpSpPr>
            <p:cNvPr id="18" name="Group 15"/>
            <p:cNvGrpSpPr>
              <a:grpSpLocks/>
            </p:cNvGrpSpPr>
            <p:nvPr/>
          </p:nvGrpSpPr>
          <p:grpSpPr bwMode="auto">
            <a:xfrm>
              <a:off x="3902075" y="15875"/>
              <a:ext cx="1582738" cy="536575"/>
              <a:chOff x="2458" y="10"/>
              <a:chExt cx="997" cy="338"/>
            </a:xfrm>
          </p:grpSpPr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2494" y="13"/>
                <a:ext cx="961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>
                    <a:latin typeface="+mn-lt"/>
                    <a:cs typeface="Segoe UI" panose="020B0502040204020203" pitchFamily="34" charset="0"/>
                  </a:rPr>
                  <a:t>Start pharmacological treatments</a:t>
                </a:r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2458" y="10"/>
                <a:ext cx="2" cy="338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grpSp>
          <p:nvGrpSpPr>
            <p:cNvPr id="21" name="Group 18"/>
            <p:cNvGrpSpPr>
              <a:grpSpLocks/>
            </p:cNvGrpSpPr>
            <p:nvPr/>
          </p:nvGrpSpPr>
          <p:grpSpPr bwMode="auto">
            <a:xfrm>
              <a:off x="1090613" y="-14288"/>
              <a:ext cx="1052512" cy="568326"/>
              <a:chOff x="687" y="-9"/>
              <a:chExt cx="663" cy="358"/>
            </a:xfrm>
          </p:grpSpPr>
          <p:sp>
            <p:nvSpPr>
              <p:cNvPr id="22" name="Rectangle 19"/>
              <p:cNvSpPr>
                <a:spLocks noChangeArrowheads="1"/>
              </p:cNvSpPr>
              <p:nvPr/>
            </p:nvSpPr>
            <p:spPr bwMode="auto">
              <a:xfrm>
                <a:off x="705" y="-9"/>
                <a:ext cx="644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>
                    <a:latin typeface="+mn-lt"/>
                    <a:cs typeface="Segoe UI" panose="020B0502040204020203" pitchFamily="34" charset="0"/>
                  </a:rPr>
                  <a:t>Start differentiation</a:t>
                </a:r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>
                <a:off x="687" y="65"/>
                <a:ext cx="0" cy="285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3906837" y="867505"/>
              <a:ext cx="1528762" cy="138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Time </a:t>
              </a:r>
            </a:p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(days)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3902075" y="814388"/>
              <a:ext cx="10636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3902075" y="974725"/>
              <a:ext cx="1000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504825" y="78105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Diff. M.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430213" y="942975"/>
              <a:ext cx="614362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52388" y="1104900"/>
              <a:ext cx="992187" cy="187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0" name="AutoShape 27"/>
            <p:cNvSpPr>
              <a:spLocks/>
            </p:cNvSpPr>
            <p:nvPr/>
          </p:nvSpPr>
          <p:spPr bwMode="auto">
            <a:xfrm>
              <a:off x="457200" y="793750"/>
              <a:ext cx="77788" cy="476250"/>
            </a:xfrm>
            <a:prstGeom prst="leftBrace">
              <a:avLst>
                <a:gd name="adj1" fmla="val 5300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-142875" y="938213"/>
              <a:ext cx="539750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0 d</a:t>
              </a:r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3505200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3101975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2700338" y="814388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2297113" y="814388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1895475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1090613" y="814388"/>
              <a:ext cx="74295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52388" y="1657350"/>
              <a:ext cx="992187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457200" y="1333500"/>
              <a:ext cx="587375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cs typeface="Segoe UI" panose="020B0502040204020203" pitchFamily="34" charset="0"/>
                </a:rPr>
                <a:t>Diff. M.</a:t>
              </a: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430213" y="1495425"/>
              <a:ext cx="614362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41" name="AutoShape 38"/>
            <p:cNvSpPr>
              <a:spLocks/>
            </p:cNvSpPr>
            <p:nvPr/>
          </p:nvSpPr>
          <p:spPr bwMode="auto">
            <a:xfrm>
              <a:off x="457200" y="1346200"/>
              <a:ext cx="77788" cy="479425"/>
            </a:xfrm>
            <a:prstGeom prst="leftBrace">
              <a:avLst>
                <a:gd name="adj1" fmla="val 5336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2" name="Rectangle 39"/>
            <p:cNvSpPr>
              <a:spLocks noChangeArrowheads="1"/>
            </p:cNvSpPr>
            <p:nvPr/>
          </p:nvSpPr>
          <p:spPr bwMode="auto">
            <a:xfrm>
              <a:off x="-142875" y="1490663"/>
              <a:ext cx="539750" cy="187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1 d</a:t>
              </a:r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3505200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3101975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2700338" y="1365250"/>
              <a:ext cx="341312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2297113" y="1365250"/>
              <a:ext cx="341312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1895475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1090613" y="1365250"/>
              <a:ext cx="74295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4195763" y="1365250"/>
              <a:ext cx="11430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4200525" y="1527175"/>
              <a:ext cx="10953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3902075" y="1365250"/>
              <a:ext cx="23495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3902075" y="1527175"/>
              <a:ext cx="234950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477837" y="1900238"/>
              <a:ext cx="566738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cs typeface="Segoe UI" panose="020B0502040204020203" pitchFamily="34" charset="0"/>
                </a:rPr>
                <a:t>Diff. M.</a:t>
              </a:r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430213" y="2062163"/>
              <a:ext cx="614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55" name="AutoShape 52"/>
            <p:cNvSpPr>
              <a:spLocks/>
            </p:cNvSpPr>
            <p:nvPr/>
          </p:nvSpPr>
          <p:spPr bwMode="auto">
            <a:xfrm>
              <a:off x="457200" y="1912938"/>
              <a:ext cx="77788" cy="476250"/>
            </a:xfrm>
            <a:prstGeom prst="leftBrace">
              <a:avLst>
                <a:gd name="adj1" fmla="val 5300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-142875" y="205740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2 d</a:t>
              </a:r>
            </a:p>
          </p:txBody>
        </p:sp>
        <p:sp>
          <p:nvSpPr>
            <p:cNvPr id="57" name="Rectangle 54"/>
            <p:cNvSpPr>
              <a:spLocks noChangeArrowheads="1"/>
            </p:cNvSpPr>
            <p:nvPr/>
          </p:nvSpPr>
          <p:spPr bwMode="auto">
            <a:xfrm>
              <a:off x="3505200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3101975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2700338" y="1928813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2297113" y="1928813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1895475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1090613" y="1928813"/>
              <a:ext cx="74295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595813" y="1928813"/>
              <a:ext cx="11430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600575" y="2093913"/>
              <a:ext cx="107950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4302125" y="1928813"/>
              <a:ext cx="250825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4302125" y="2093913"/>
              <a:ext cx="250825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477837" y="2432050"/>
              <a:ext cx="566738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430213" y="2595563"/>
              <a:ext cx="614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69" name="AutoShape 66"/>
            <p:cNvSpPr>
              <a:spLocks/>
            </p:cNvSpPr>
            <p:nvPr/>
          </p:nvSpPr>
          <p:spPr bwMode="auto">
            <a:xfrm>
              <a:off x="457200" y="2446338"/>
              <a:ext cx="77788" cy="477837"/>
            </a:xfrm>
            <a:prstGeom prst="leftBrace">
              <a:avLst>
                <a:gd name="adj1" fmla="val 5318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-142875" y="259080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3 d</a:t>
              </a: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3505200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31019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2700338" y="2462213"/>
              <a:ext cx="341312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2297113" y="2462213"/>
              <a:ext cx="341312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18954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1090613" y="2462213"/>
              <a:ext cx="742950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5002213" y="2462213"/>
              <a:ext cx="114300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5008563" y="2627313"/>
              <a:ext cx="109537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4708525" y="2462213"/>
              <a:ext cx="255588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4708525" y="2627313"/>
              <a:ext cx="25558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3902075" y="1928813"/>
              <a:ext cx="319088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3902075" y="2093913"/>
              <a:ext cx="31908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39020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3902075" y="2627313"/>
              <a:ext cx="3413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430212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4302125" y="2627313"/>
              <a:ext cx="3413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55563" y="2227263"/>
              <a:ext cx="995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52388" y="2755900"/>
              <a:ext cx="992187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3505200" y="113982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3101975" y="113982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2700338" y="1139825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3505200" y="1681163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3" name="Rectangle 90"/>
            <p:cNvSpPr>
              <a:spLocks noChangeArrowheads="1"/>
            </p:cNvSpPr>
            <p:nvPr/>
          </p:nvSpPr>
          <p:spPr bwMode="auto">
            <a:xfrm>
              <a:off x="3101975" y="1681163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4" name="Rectangle 91"/>
            <p:cNvSpPr>
              <a:spLocks noChangeArrowheads="1"/>
            </p:cNvSpPr>
            <p:nvPr/>
          </p:nvSpPr>
          <p:spPr bwMode="auto">
            <a:xfrm>
              <a:off x="2700338" y="1681163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5" name="Rectangle 92"/>
            <p:cNvSpPr>
              <a:spLocks noChangeArrowheads="1"/>
            </p:cNvSpPr>
            <p:nvPr/>
          </p:nvSpPr>
          <p:spPr bwMode="auto">
            <a:xfrm>
              <a:off x="3902075" y="1681163"/>
              <a:ext cx="234950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6" name="Rectangle 93"/>
            <p:cNvSpPr>
              <a:spLocks noChangeArrowheads="1"/>
            </p:cNvSpPr>
            <p:nvPr/>
          </p:nvSpPr>
          <p:spPr bwMode="auto">
            <a:xfrm>
              <a:off x="3505200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7" name="Rectangle 94"/>
            <p:cNvSpPr>
              <a:spLocks noChangeArrowheads="1"/>
            </p:cNvSpPr>
            <p:nvPr/>
          </p:nvSpPr>
          <p:spPr bwMode="auto">
            <a:xfrm>
              <a:off x="3101975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8" name="Rectangle 95"/>
            <p:cNvSpPr>
              <a:spLocks noChangeArrowheads="1"/>
            </p:cNvSpPr>
            <p:nvPr/>
          </p:nvSpPr>
          <p:spPr bwMode="auto">
            <a:xfrm>
              <a:off x="2692400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9" name="Rectangle 96"/>
            <p:cNvSpPr>
              <a:spLocks noChangeArrowheads="1"/>
            </p:cNvSpPr>
            <p:nvPr/>
          </p:nvSpPr>
          <p:spPr bwMode="auto">
            <a:xfrm>
              <a:off x="3902075" y="2251075"/>
              <a:ext cx="3190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0" name="Rectangle 97"/>
            <p:cNvSpPr>
              <a:spLocks noChangeArrowheads="1"/>
            </p:cNvSpPr>
            <p:nvPr/>
          </p:nvSpPr>
          <p:spPr bwMode="auto">
            <a:xfrm>
              <a:off x="4302125" y="2251075"/>
              <a:ext cx="250825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1" name="Rectangle 98"/>
            <p:cNvSpPr>
              <a:spLocks noChangeArrowheads="1"/>
            </p:cNvSpPr>
            <p:nvPr/>
          </p:nvSpPr>
          <p:spPr bwMode="auto">
            <a:xfrm>
              <a:off x="3902075" y="2789238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2" name="Rectangle 99"/>
            <p:cNvSpPr>
              <a:spLocks noChangeArrowheads="1"/>
            </p:cNvSpPr>
            <p:nvPr/>
          </p:nvSpPr>
          <p:spPr bwMode="auto">
            <a:xfrm>
              <a:off x="3509963" y="2789238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3" name="Rectangle 100"/>
            <p:cNvSpPr>
              <a:spLocks noChangeArrowheads="1"/>
            </p:cNvSpPr>
            <p:nvPr/>
          </p:nvSpPr>
          <p:spPr bwMode="auto">
            <a:xfrm>
              <a:off x="3097213" y="2789238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4" name="Rectangle 101"/>
            <p:cNvSpPr>
              <a:spLocks noChangeArrowheads="1"/>
            </p:cNvSpPr>
            <p:nvPr/>
          </p:nvSpPr>
          <p:spPr bwMode="auto">
            <a:xfrm>
              <a:off x="4302125" y="2789238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5" name="Rectangle 102"/>
            <p:cNvSpPr>
              <a:spLocks noChangeArrowheads="1"/>
            </p:cNvSpPr>
            <p:nvPr/>
          </p:nvSpPr>
          <p:spPr bwMode="auto">
            <a:xfrm>
              <a:off x="4708525" y="2789238"/>
              <a:ext cx="2555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6" name="Rectangle 103"/>
            <p:cNvSpPr>
              <a:spLocks noChangeArrowheads="1"/>
            </p:cNvSpPr>
            <p:nvPr/>
          </p:nvSpPr>
          <p:spPr bwMode="auto">
            <a:xfrm>
              <a:off x="2701925" y="2789238"/>
              <a:ext cx="3444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0" y="655183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Preliminary studies showed very low tracer uptake past 48 hour.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4972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degradation in vitro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34" y="1402746"/>
            <a:ext cx="8244618" cy="45720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31647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24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</a:t>
            </a:r>
            <a:r>
              <a:rPr lang="en-US" sz="1400" dirty="0" smtClean="0"/>
              <a:t>24 hour</a:t>
            </a:r>
            <a:r>
              <a:rPr lang="en-US" sz="1400" dirty="0"/>
              <a:t>, statistically significant difference between Dexa and </a:t>
            </a:r>
            <a:r>
              <a:rPr lang="en-US" sz="1400" dirty="0" smtClean="0"/>
              <a:t>Dexa + 500 nM Testo.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Correlate with phenotype in direction, timing.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0" y="3210242"/>
            <a:ext cx="1356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medium to cell protein tracer ratio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9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the context of </a:t>
            </a:r>
            <a:r>
              <a:rPr lang="en-US" dirty="0" smtClean="0"/>
              <a:t>dexamethasone atrophy is based </a:t>
            </a:r>
            <a:r>
              <a:rPr lang="en-US" dirty="0"/>
              <a:t>on inhibiting </a:t>
            </a:r>
            <a:r>
              <a:rPr lang="en-US" dirty="0" smtClean="0"/>
              <a:t>the latter’s </a:t>
            </a:r>
            <a:r>
              <a:rPr lang="en-US" dirty="0"/>
              <a:t>proteolytic </a:t>
            </a:r>
            <a:r>
              <a:rPr lang="en-US" dirty="0" smtClean="0"/>
              <a:t>effects.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54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Inhibitor tests in vitro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0" y="2513564"/>
            <a:ext cx="8841474" cy="2762979"/>
            <a:chOff x="19050" y="-147598"/>
            <a:chExt cx="5456238" cy="1795423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04775" y="698500"/>
              <a:ext cx="5370513" cy="95250"/>
              <a:chOff x="66" y="440"/>
              <a:chExt cx="3383" cy="60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66" y="473"/>
                <a:ext cx="3383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698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983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557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844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2131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418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703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1270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411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3870325" y="42863"/>
              <a:ext cx="872596" cy="41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Start steroid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treatments</a:t>
              </a:r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3835400" y="30163"/>
              <a:ext cx="3175" cy="64770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682625" y="138113"/>
              <a:ext cx="1316038" cy="41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Start</a:t>
              </a:r>
            </a:p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differentiation</a:t>
              </a:r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>
              <a:off x="655638" y="214313"/>
              <a:ext cx="3175" cy="468312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4249738" y="800100"/>
              <a:ext cx="1182687" cy="377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>
                  <a:latin typeface="+mn-lt"/>
                  <a:cs typeface="Segoe UI" panose="020B0502040204020203" pitchFamily="34" charset="0"/>
                </a:rPr>
                <a:t>Time (days)</a:t>
              </a:r>
            </a:p>
          </p:txBody>
        </p:sp>
        <p:sp>
          <p:nvSpPr>
            <p:cNvPr id="20" name="Rectangle 17"/>
            <p:cNvSpPr>
              <a:spLocks noChangeArrowheads="1"/>
            </p:cNvSpPr>
            <p:nvPr/>
          </p:nvSpPr>
          <p:spPr bwMode="auto">
            <a:xfrm>
              <a:off x="1343025" y="1160463"/>
              <a:ext cx="1049338" cy="192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21" name="Rectangle 18"/>
            <p:cNvSpPr>
              <a:spLocks noChangeArrowheads="1"/>
            </p:cNvSpPr>
            <p:nvPr/>
          </p:nvSpPr>
          <p:spPr bwMode="auto">
            <a:xfrm>
              <a:off x="19050" y="825500"/>
              <a:ext cx="571500" cy="1920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Diff. M.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1739900" y="992188"/>
              <a:ext cx="650875" cy="192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1560513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649288" y="849313"/>
              <a:ext cx="858837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783183" y="-147598"/>
              <a:ext cx="759823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b" anchorCtr="1">
              <a:spAutoFit/>
            </a:bodyPr>
            <a:lstStyle/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solidFill>
                    <a:srgbClr val="000000"/>
                  </a:solidFill>
                  <a:cs typeface="Segoe UI" panose="020B0502040204020203" pitchFamily="34" charset="0"/>
                </a:rPr>
                <a:t>Protein</a:t>
              </a:r>
            </a:p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solidFill>
                    <a:srgbClr val="000000"/>
                  </a:solidFill>
                  <a:cs typeface="Segoe UI" panose="020B0502040204020203" pitchFamily="34" charset="0"/>
                </a:rPr>
                <a:t>labeling</a:t>
              </a:r>
            </a:p>
          </p:txBody>
        </p:sp>
        <p:sp>
          <p:nvSpPr>
            <p:cNvPr id="26" name="Line 23"/>
            <p:cNvSpPr>
              <a:spLocks noChangeShapeType="1"/>
            </p:cNvSpPr>
            <p:nvPr/>
          </p:nvSpPr>
          <p:spPr bwMode="auto">
            <a:xfrm>
              <a:off x="2468563" y="341313"/>
              <a:ext cx="3175" cy="328612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" name="Line 24"/>
            <p:cNvSpPr>
              <a:spLocks noChangeShapeType="1"/>
            </p:cNvSpPr>
            <p:nvPr/>
          </p:nvSpPr>
          <p:spPr bwMode="auto">
            <a:xfrm flipV="1">
              <a:off x="2471738" y="468928"/>
              <a:ext cx="1367432" cy="7321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3841750" y="1028700"/>
              <a:ext cx="390525" cy="127000"/>
            </a:xfrm>
            <a:prstGeom prst="rect">
              <a:avLst/>
            </a:prstGeom>
            <a:solidFill>
              <a:srgbClr val="CCCCCC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2019300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2474913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2930525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3386138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3841750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3382963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2474913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2930525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4297363" y="1268413"/>
              <a:ext cx="1127125" cy="376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Collection of measured medium</a:t>
              </a:r>
            </a:p>
          </p:txBody>
        </p:sp>
        <p:sp>
          <p:nvSpPr>
            <p:cNvPr id="38" name="Line 35"/>
            <p:cNvSpPr>
              <a:spLocks noChangeShapeType="1"/>
            </p:cNvSpPr>
            <p:nvPr/>
          </p:nvSpPr>
          <p:spPr bwMode="auto">
            <a:xfrm flipV="1">
              <a:off x="4243388" y="1174750"/>
              <a:ext cx="3175" cy="473075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39" name="Line 36"/>
            <p:cNvSpPr>
              <a:spLocks noChangeShapeType="1"/>
            </p:cNvSpPr>
            <p:nvPr/>
          </p:nvSpPr>
          <p:spPr bwMode="auto">
            <a:xfrm>
              <a:off x="3841750" y="1390650"/>
              <a:ext cx="3175" cy="246063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40" name="Line 37"/>
            <p:cNvSpPr>
              <a:spLocks noChangeShapeType="1"/>
            </p:cNvSpPr>
            <p:nvPr/>
          </p:nvSpPr>
          <p:spPr bwMode="auto">
            <a:xfrm flipV="1">
              <a:off x="3838575" y="1468438"/>
              <a:ext cx="404813" cy="1428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02379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Inhibitor tests in vitro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1500189"/>
            <a:ext cx="8244618" cy="45720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52400" y="2829242"/>
            <a:ext cx="1356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medium to cell protein tracer ratio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18218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Strongest inhibition of proteolysis with proteasome inhibitor MG132..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Non-negligible effect of lysosome </a:t>
            </a:r>
            <a:r>
              <a:rPr lang="en-US" sz="1400" smtClean="0"/>
              <a:t>inhibitor chloroquine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Repression to basal level with T co-administration.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IGF1R inhibitor did not alter T effect.</a:t>
            </a:r>
          </a:p>
        </p:txBody>
      </p:sp>
    </p:spTree>
    <p:extLst>
      <p:ext uri="{BB962C8B-B14F-4D97-AF65-F5344CB8AC3E}">
        <p14:creationId xmlns:p14="http://schemas.microsoft.com/office/powerpoint/2010/main" val="172970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46946" y="3653049"/>
            <a:ext cx="46920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Akt</a:t>
            </a:r>
            <a:endParaRPr lang="en-US" sz="1600" b="0" i="0" u="none" strike="noStrike" kern="1200" cap="none" dirty="0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72672" y="1690689"/>
            <a:ext cx="1508917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Glucocorticoids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83852" y="4424169"/>
            <a:ext cx="595397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Foxo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04490" y="5195289"/>
            <a:ext cx="754480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MuRF1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95766" y="5966409"/>
            <a:ext cx="417624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proteasome / </a:t>
            </a: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ubiquitin </a:t>
            </a: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- mediated catabolism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62710" y="2989116"/>
            <a:ext cx="61860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IGF-I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51691" y="1690689"/>
            <a:ext cx="1655880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Anabolic steroids</a:t>
            </a:r>
          </a:p>
        </p:txBody>
      </p:sp>
      <p:sp>
        <p:nvSpPr>
          <p:cNvPr id="14" name="Straight Connector 13"/>
          <p:cNvSpPr/>
          <p:nvPr/>
        </p:nvSpPr>
        <p:spPr>
          <a:xfrm flipH="1">
            <a:off x="6855650" y="2077689"/>
            <a:ext cx="1" cy="938562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5" name="Straight Connector 14"/>
          <p:cNvSpPr/>
          <p:nvPr/>
        </p:nvSpPr>
        <p:spPr>
          <a:xfrm>
            <a:off x="2861670" y="2054648"/>
            <a:ext cx="3701040" cy="944664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7" name="Straight Connector 16"/>
          <p:cNvSpPr/>
          <p:nvPr/>
        </p:nvSpPr>
        <p:spPr>
          <a:xfrm flipH="1">
            <a:off x="5037869" y="3278648"/>
            <a:ext cx="1545604" cy="481587"/>
          </a:xfrm>
          <a:prstGeom prst="line">
            <a:avLst/>
          </a:prstGeom>
          <a:noFill/>
          <a:ln w="29160">
            <a:solidFill>
              <a:srgbClr val="000000"/>
            </a:solidFill>
            <a:custDash>
              <a:ds d="197000" sp="197000"/>
            </a:custDash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9" name="Straight Connector 18"/>
          <p:cNvSpPr/>
          <p:nvPr/>
        </p:nvSpPr>
        <p:spPr>
          <a:xfrm>
            <a:off x="4782629" y="3912969"/>
            <a:ext cx="5041" cy="578880"/>
          </a:xfrm>
          <a:prstGeom prst="line">
            <a:avLst/>
          </a:prstGeom>
          <a:noFill/>
          <a:ln w="29160">
            <a:solidFill>
              <a:srgbClr val="000000"/>
            </a:solidFill>
            <a:prstDash val="sysDash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0" name="Straight Connector 19"/>
          <p:cNvSpPr/>
          <p:nvPr/>
        </p:nvSpPr>
        <p:spPr>
          <a:xfrm flipH="1">
            <a:off x="4780469" y="5473209"/>
            <a:ext cx="2160" cy="57888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1" name="Straight Connector 20"/>
          <p:cNvSpPr/>
          <p:nvPr/>
        </p:nvSpPr>
        <p:spPr>
          <a:xfrm flipH="1">
            <a:off x="4782989" y="4708209"/>
            <a:ext cx="721" cy="54864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2" name="Straight Connector 21"/>
          <p:cNvSpPr/>
          <p:nvPr/>
        </p:nvSpPr>
        <p:spPr>
          <a:xfrm>
            <a:off x="2761949" y="2077689"/>
            <a:ext cx="1744920" cy="233640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3" name="Straight Connector 22"/>
          <p:cNvSpPr/>
          <p:nvPr/>
        </p:nvSpPr>
        <p:spPr>
          <a:xfrm flipH="1">
            <a:off x="5037870" y="2070489"/>
            <a:ext cx="1744920" cy="233640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4" name="Straight Connector 23"/>
          <p:cNvSpPr>
            <a:spLocks noChangeAspect="1"/>
          </p:cNvSpPr>
          <p:nvPr/>
        </p:nvSpPr>
        <p:spPr>
          <a:xfrm rot="16200000" flipH="1">
            <a:off x="4985157" y="4326244"/>
            <a:ext cx="118872" cy="159167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5" name="Straight Connector 24"/>
          <p:cNvSpPr>
            <a:spLocks/>
          </p:cNvSpPr>
          <p:nvPr/>
        </p:nvSpPr>
        <p:spPr>
          <a:xfrm rot="10800000" flipH="1">
            <a:off x="4696230" y="4485009"/>
            <a:ext cx="182880" cy="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6" name="Straight Connector 25"/>
          <p:cNvSpPr>
            <a:spLocks noChangeAspect="1"/>
          </p:cNvSpPr>
          <p:nvPr/>
        </p:nvSpPr>
        <p:spPr>
          <a:xfrm rot="9660000" flipH="1">
            <a:off x="6523834" y="2952115"/>
            <a:ext cx="77753" cy="10411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56674" y="3082030"/>
            <a:ext cx="790322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REDD1</a:t>
            </a:r>
            <a:endParaRPr lang="en-US" sz="1600" b="0" i="0" u="none" strike="noStrike" kern="1200" cap="none" dirty="0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8" name="Straight Connector 27"/>
          <p:cNvSpPr/>
          <p:nvPr/>
        </p:nvSpPr>
        <p:spPr>
          <a:xfrm flipH="1">
            <a:off x="2542538" y="2070489"/>
            <a:ext cx="1" cy="938562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9" name="Straight Connector 28"/>
          <p:cNvSpPr/>
          <p:nvPr/>
        </p:nvSpPr>
        <p:spPr>
          <a:xfrm flipV="1">
            <a:off x="2861670" y="2044319"/>
            <a:ext cx="3776519" cy="979335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headEnd type="stealth" w="lg" len="lg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0" name="Straight Connector 29"/>
          <p:cNvSpPr/>
          <p:nvPr/>
        </p:nvSpPr>
        <p:spPr>
          <a:xfrm>
            <a:off x="2542538" y="3407646"/>
            <a:ext cx="1961929" cy="321691"/>
          </a:xfrm>
          <a:prstGeom prst="line">
            <a:avLst/>
          </a:prstGeom>
          <a:noFill/>
          <a:ln w="29160">
            <a:solidFill>
              <a:srgbClr val="000000"/>
            </a:solidFill>
            <a:custDash>
              <a:ds d="197000" sp="197000"/>
            </a:custDash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1" name="Straight Connector 30"/>
          <p:cNvSpPr>
            <a:spLocks noChangeAspect="1"/>
          </p:cNvSpPr>
          <p:nvPr/>
        </p:nvSpPr>
        <p:spPr>
          <a:xfrm rot="9300000" flipH="1">
            <a:off x="4448055" y="3664940"/>
            <a:ext cx="106759" cy="142948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2" name="Straight Connector 31"/>
          <p:cNvSpPr>
            <a:spLocks/>
          </p:cNvSpPr>
          <p:nvPr/>
        </p:nvSpPr>
        <p:spPr>
          <a:xfrm rot="10800000" flipH="1">
            <a:off x="2458973" y="3004722"/>
            <a:ext cx="182880" cy="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59950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sensitive assays for Akt</a:t>
            </a:r>
            <a:r>
              <a:rPr lang="en-US" dirty="0" smtClean="0"/>
              <a:t>.</a:t>
            </a:r>
          </a:p>
          <a:p>
            <a:r>
              <a:rPr lang="en-US" dirty="0" smtClean="0"/>
              <a:t>Better models of IGF-I inhibition.</a:t>
            </a:r>
          </a:p>
          <a:p>
            <a:r>
              <a:rPr lang="en-US" dirty="0" smtClean="0"/>
              <a:t>Mechanistic studies of REDD1 in T co-administration.</a:t>
            </a:r>
          </a:p>
          <a:p>
            <a:r>
              <a:rPr lang="en-US" dirty="0" smtClean="0"/>
              <a:t>More sensitive measurements of protein synthesis.</a:t>
            </a:r>
          </a:p>
          <a:p>
            <a:r>
              <a:rPr lang="en-US" dirty="0" smtClean="0"/>
              <a:t>More mechanistic studies of autophagy.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55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testosterone?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Testosterone is effective </a:t>
            </a:r>
            <a:r>
              <a:rPr lang="en-US" dirty="0"/>
              <a:t>in </a:t>
            </a:r>
            <a:r>
              <a:rPr lang="en-US" dirty="0" err="1"/>
              <a:t>sarcopenia</a:t>
            </a:r>
            <a:r>
              <a:rPr lang="en-US" dirty="0"/>
              <a:t> of aging, HIV</a:t>
            </a:r>
            <a:r>
              <a:rPr lang="en-US" dirty="0" smtClean="0"/>
              <a:t>+.</a:t>
            </a:r>
            <a:endParaRPr lang="en-US" dirty="0"/>
          </a:p>
          <a:p>
            <a:r>
              <a:rPr lang="en-US" dirty="0" smtClean="0"/>
              <a:t>Males with hypercortisolism have lower testosterone.</a:t>
            </a:r>
          </a:p>
          <a:p>
            <a:r>
              <a:rPr lang="en-US" dirty="0" smtClean="0"/>
              <a:t>Testosterone was part of standard of care.</a:t>
            </a:r>
          </a:p>
          <a:p>
            <a:r>
              <a:rPr lang="en-US" dirty="0" smtClean="0"/>
              <a:t>Crawford </a:t>
            </a:r>
            <a:r>
              <a:rPr lang="en-US" dirty="0"/>
              <a:t>et al. (2003) showed Testo addition to chronic GC causes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higher </a:t>
            </a:r>
            <a:r>
              <a:rPr lang="en-US" dirty="0"/>
              <a:t>bone </a:t>
            </a:r>
            <a:r>
              <a:rPr lang="en-US" dirty="0" smtClean="0"/>
              <a:t>density</a:t>
            </a:r>
          </a:p>
          <a:p>
            <a:pPr lvl="1"/>
            <a:r>
              <a:rPr lang="en-US" dirty="0" smtClean="0"/>
              <a:t>improved </a:t>
            </a:r>
            <a:r>
              <a:rPr lang="en-US" dirty="0"/>
              <a:t>muscle mass and </a:t>
            </a:r>
            <a:r>
              <a:rPr lang="en-US" dirty="0" smtClean="0"/>
              <a:t>strength</a:t>
            </a:r>
          </a:p>
          <a:p>
            <a:pPr lvl="1"/>
            <a:r>
              <a:rPr lang="en-US" dirty="0" smtClean="0"/>
              <a:t>better </a:t>
            </a:r>
            <a:r>
              <a:rPr lang="en-US" dirty="0"/>
              <a:t>quality of </a:t>
            </a:r>
            <a:r>
              <a:rPr lang="en-US" dirty="0" smtClean="0"/>
              <a:t>life.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87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76" y="1690689"/>
            <a:ext cx="6293848" cy="422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3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testosterone?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Females </a:t>
            </a:r>
            <a:r>
              <a:rPr lang="en-US" dirty="0"/>
              <a:t>with hypercortisolism have </a:t>
            </a:r>
            <a:r>
              <a:rPr lang="en-US" dirty="0" smtClean="0"/>
              <a:t>hirsutism.</a:t>
            </a:r>
          </a:p>
          <a:p>
            <a:r>
              <a:rPr lang="en-US" dirty="0" smtClean="0"/>
              <a:t>Males receiving testosterone supplementation might be at higher risk for heart disease, prostate cancer etc.</a:t>
            </a:r>
          </a:p>
          <a:p>
            <a:r>
              <a:rPr lang="en-US" dirty="0" smtClean="0"/>
              <a:t>“Safer” alternatives are desirable.</a:t>
            </a:r>
          </a:p>
        </p:txBody>
      </p:sp>
    </p:spTree>
    <p:extLst>
      <p:ext uri="{BB962C8B-B14F-4D97-AF65-F5344CB8AC3E}">
        <p14:creationId xmlns:p14="http://schemas.microsoft.com/office/powerpoint/2010/main" val="88920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testosterone working?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Androgenic - anabolic - ergogenic </a:t>
            </a:r>
            <a:r>
              <a:rPr lang="en-US" dirty="0" smtClean="0"/>
              <a:t>hypothesis</a:t>
            </a:r>
          </a:p>
          <a:p>
            <a:r>
              <a:rPr lang="en-US" dirty="0" smtClean="0"/>
              <a:t>Higher </a:t>
            </a:r>
            <a:r>
              <a:rPr lang="en-US" dirty="0"/>
              <a:t>amino acid uptake in </a:t>
            </a:r>
            <a:r>
              <a:rPr lang="en-US" dirty="0" smtClean="0"/>
              <a:t>muscle</a:t>
            </a:r>
          </a:p>
          <a:p>
            <a:r>
              <a:rPr lang="en-US" dirty="0" smtClean="0"/>
              <a:t>Some </a:t>
            </a:r>
            <a:r>
              <a:rPr lang="en-US" dirty="0"/>
              <a:t>anti-catabolic </a:t>
            </a:r>
            <a:r>
              <a:rPr lang="en-US" dirty="0" smtClean="0"/>
              <a:t>component</a:t>
            </a:r>
          </a:p>
          <a:p>
            <a:r>
              <a:rPr lang="en-US" dirty="0" smtClean="0"/>
              <a:t>Stimulates intramuscular IGF-I expression.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38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bin"/>
        <a:ea typeface=""/>
        <a:cs typeface=""/>
      </a:majorFont>
      <a:minorFont>
        <a:latin typeface="Cabin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5051</TotalTime>
  <Words>2070</Words>
  <Application>Microsoft Office PowerPoint</Application>
  <PresentationFormat>On-screen Show (4:3)</PresentationFormat>
  <Paragraphs>568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Cabin</vt:lpstr>
      <vt:lpstr>Segoe UI</vt:lpstr>
      <vt:lpstr>Droid Sans Fallback</vt:lpstr>
      <vt:lpstr>FreeSans</vt:lpstr>
      <vt:lpstr>Arial</vt:lpstr>
      <vt:lpstr>Times New Roman</vt:lpstr>
      <vt:lpstr>Office Theme</vt:lpstr>
      <vt:lpstr>A murine model of glucocorticoid myopathy alleviation using androgen therapy</vt:lpstr>
      <vt:lpstr>Outline</vt:lpstr>
      <vt:lpstr>Glucocorticoids in humans</vt:lpstr>
      <vt:lpstr>Glucocorticoid myopathy</vt:lpstr>
      <vt:lpstr>Glucocorticoids effect on  translation is understudied</vt:lpstr>
      <vt:lpstr>Therapeutic approaches to GM</vt:lpstr>
      <vt:lpstr>Why testosterone?</vt:lpstr>
      <vt:lpstr>Why not testosterone?</vt:lpstr>
      <vt:lpstr>How is testosterone working?</vt:lpstr>
      <vt:lpstr>Animal models</vt:lpstr>
      <vt:lpstr>Rats respond to glucocorticoids</vt:lpstr>
      <vt:lpstr>Mice respond to glucocorticoids</vt:lpstr>
      <vt:lpstr>Rat muscles are protected by testosterone co-administration</vt:lpstr>
      <vt:lpstr>Rat muscles are protected by testosterone co-administration</vt:lpstr>
      <vt:lpstr>First hypothesis</vt:lpstr>
      <vt:lpstr>In vivo test</vt:lpstr>
      <vt:lpstr>Progressive loss of body weight is alleviated by testosterone</vt:lpstr>
      <vt:lpstr>In vivo test</vt:lpstr>
      <vt:lpstr>Net effects on body weight at later stage</vt:lpstr>
      <vt:lpstr>Testosterone partly restores lean mass</vt:lpstr>
      <vt:lpstr>Testosterone partly restores individual muscles</vt:lpstr>
      <vt:lpstr>Conclusion so far</vt:lpstr>
      <vt:lpstr>Metabolic mechanisms of Dexa</vt:lpstr>
      <vt:lpstr>Protein synthesis and Dexa</vt:lpstr>
      <vt:lpstr>Protein synthesis and Dexa: caveats</vt:lpstr>
      <vt:lpstr>Testosterone effect on atrophying muscle</vt:lpstr>
      <vt:lpstr>Second hypothesis</vt:lpstr>
      <vt:lpstr>MuRF1 is restored to baseline levels by testosterone co-administration</vt:lpstr>
      <vt:lpstr>Chymotrypsin-like activity correlates with phenotype</vt:lpstr>
      <vt:lpstr>Dexamethasone represses autophagosome-associated genes</vt:lpstr>
      <vt:lpstr>Cathepsin L activity does not correlate with phenotype</vt:lpstr>
      <vt:lpstr>Prenylated LC3 isoform indicates autophagy unchanged</vt:lpstr>
      <vt:lpstr>Calpain markers did not correlate with the phenotype</vt:lpstr>
      <vt:lpstr>Translation regulators appear unchanged</vt:lpstr>
      <vt:lpstr>4E-BP is not inhibited by testosterone</vt:lpstr>
      <vt:lpstr>Conclusions so far</vt:lpstr>
      <vt:lpstr>Glucocorticoids’ transcriptional effect</vt:lpstr>
      <vt:lpstr>More transcriptional targets of Dexa</vt:lpstr>
      <vt:lpstr>Insulin signaling</vt:lpstr>
      <vt:lpstr>Mechanisms of Akt desensitization</vt:lpstr>
      <vt:lpstr>Insulin and IGF-I are equally affected</vt:lpstr>
      <vt:lpstr>Important caveat: conditions may change results</vt:lpstr>
      <vt:lpstr>Testosterone alleviation targets</vt:lpstr>
      <vt:lpstr>Foxo as mediators of testosterone</vt:lpstr>
      <vt:lpstr>Insulin / IGF-I could be the Foxo-overruling factor</vt:lpstr>
      <vt:lpstr>One more path towards Akt desensitization</vt:lpstr>
      <vt:lpstr>Third hypothesis</vt:lpstr>
      <vt:lpstr>Testosterone represses the transcriptional atrophy mediators</vt:lpstr>
      <vt:lpstr>IGF-I is partly restored by testosterone co-administration</vt:lpstr>
      <vt:lpstr>Testosterone partly reverses REDD1 upregulation</vt:lpstr>
      <vt:lpstr>Akt (Ser 473) does not respond to testosterone</vt:lpstr>
      <vt:lpstr>PowerPoint Presentation</vt:lpstr>
      <vt:lpstr>Conclusions so far</vt:lpstr>
      <vt:lpstr>Hypotheses</vt:lpstr>
      <vt:lpstr>In vitro model</vt:lpstr>
      <vt:lpstr>In vitro model</vt:lpstr>
      <vt:lpstr>In vitro model</vt:lpstr>
      <vt:lpstr>In vitro model</vt:lpstr>
      <vt:lpstr>More in vitro evidence</vt:lpstr>
      <vt:lpstr>First hypothesis</vt:lpstr>
      <vt:lpstr>Protein synthesis in vitro</vt:lpstr>
      <vt:lpstr>Protein synthesis in vitro</vt:lpstr>
      <vt:lpstr>Protein degradation in vitro</vt:lpstr>
      <vt:lpstr>Protein degradation in vitro</vt:lpstr>
      <vt:lpstr>Second hypothesis</vt:lpstr>
      <vt:lpstr>Inhibitor tests in vitro</vt:lpstr>
      <vt:lpstr>Inhibitor tests in vitro</vt:lpstr>
      <vt:lpstr>Conclusion</vt:lpstr>
      <vt:lpstr>Future directions</vt:lpstr>
      <vt:lpstr>Acknowledgements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Nicolae Lucian Sandor</dc:creator>
  <cp:lastModifiedBy>Nicolae Lucian Sandor</cp:lastModifiedBy>
  <cp:revision>223</cp:revision>
  <dcterms:created xsi:type="dcterms:W3CDTF">2015-07-04T16:17:21Z</dcterms:created>
  <dcterms:modified xsi:type="dcterms:W3CDTF">2015-07-11T04:21:24Z</dcterms:modified>
</cp:coreProperties>
</file>